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46"/>
  </p:notesMasterIdLst>
  <p:sldIdLst>
    <p:sldId id="256" r:id="rId2"/>
    <p:sldId id="364" r:id="rId3"/>
    <p:sldId id="366" r:id="rId4"/>
    <p:sldId id="367" r:id="rId5"/>
    <p:sldId id="368" r:id="rId6"/>
    <p:sldId id="369" r:id="rId7"/>
    <p:sldId id="370" r:id="rId8"/>
    <p:sldId id="371" r:id="rId9"/>
    <p:sldId id="372" r:id="rId10"/>
    <p:sldId id="373" r:id="rId11"/>
    <p:sldId id="374" r:id="rId12"/>
    <p:sldId id="407" r:id="rId13"/>
    <p:sldId id="375" r:id="rId14"/>
    <p:sldId id="376" r:id="rId15"/>
    <p:sldId id="377" r:id="rId16"/>
    <p:sldId id="378" r:id="rId17"/>
    <p:sldId id="379" r:id="rId18"/>
    <p:sldId id="380" r:id="rId19"/>
    <p:sldId id="381" r:id="rId20"/>
    <p:sldId id="382" r:id="rId21"/>
    <p:sldId id="383" r:id="rId22"/>
    <p:sldId id="384" r:id="rId23"/>
    <p:sldId id="385" r:id="rId24"/>
    <p:sldId id="387" r:id="rId25"/>
    <p:sldId id="388" r:id="rId26"/>
    <p:sldId id="389" r:id="rId27"/>
    <p:sldId id="390" r:id="rId28"/>
    <p:sldId id="391" r:id="rId29"/>
    <p:sldId id="392" r:id="rId30"/>
    <p:sldId id="393" r:id="rId31"/>
    <p:sldId id="394" r:id="rId32"/>
    <p:sldId id="395" r:id="rId33"/>
    <p:sldId id="396" r:id="rId34"/>
    <p:sldId id="397" r:id="rId35"/>
    <p:sldId id="398" r:id="rId36"/>
    <p:sldId id="399" r:id="rId37"/>
    <p:sldId id="400" r:id="rId38"/>
    <p:sldId id="401" r:id="rId39"/>
    <p:sldId id="402" r:id="rId40"/>
    <p:sldId id="403" r:id="rId41"/>
    <p:sldId id="404" r:id="rId42"/>
    <p:sldId id="405" r:id="rId43"/>
    <p:sldId id="406" r:id="rId44"/>
    <p:sldId id="286"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62" autoAdjust="0"/>
    <p:restoredTop sz="94660"/>
  </p:normalViewPr>
  <p:slideViewPr>
    <p:cSldViewPr snapToGrid="0">
      <p:cViewPr varScale="1">
        <p:scale>
          <a:sx n="74" d="100"/>
          <a:sy n="74" d="100"/>
        </p:scale>
        <p:origin x="1380" y="72"/>
      </p:cViewPr>
      <p:guideLst>
        <p:guide orient="horz" pos="2160"/>
        <p:guide pos="2880"/>
      </p:guideLst>
    </p:cSldViewPr>
  </p:slideViewPr>
  <p:notesTextViewPr>
    <p:cViewPr>
      <p:scale>
        <a:sx n="1" d="1"/>
        <a:sy n="1" d="1"/>
      </p:scale>
      <p:origin x="0" y="0"/>
    </p:cViewPr>
  </p:notesTextViewPr>
  <p:sorterViewPr>
    <p:cViewPr>
      <p:scale>
        <a:sx n="130" d="100"/>
        <a:sy n="13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30B9EC-75F5-47C5-9980-B604F0B4C134}" type="datetimeFigureOut">
              <a:rPr lang="en-US" smtClean="0"/>
              <a:t>8/4/2017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B6EB8D-DC90-4D13-A92F-45F513129B13}" type="slidenum">
              <a:rPr lang="en-US" smtClean="0"/>
              <a:t>‹#›</a:t>
            </a:fld>
            <a:endParaRPr lang="en-US" dirty="0"/>
          </a:p>
        </p:txBody>
      </p:sp>
    </p:spTree>
    <p:extLst>
      <p:ext uri="{BB962C8B-B14F-4D97-AF65-F5344CB8AC3E}">
        <p14:creationId xmlns:p14="http://schemas.microsoft.com/office/powerpoint/2010/main" val="1310985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F45E97-5BB3-4E52-949A-05C6B2F28EA0}" type="slidenum">
              <a:rPr lang="en-US">
                <a:solidFill>
                  <a:prstClr val="black"/>
                </a:solidFill>
              </a:rPr>
              <a:pPr/>
              <a:t>44</a:t>
            </a:fld>
            <a:endParaRPr lang="en-US" dirty="0">
              <a:solidFill>
                <a:prstClr val="black"/>
              </a:solidFill>
            </a:endParaRPr>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525811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406020"/>
            <a:ext cx="6172199" cy="2251579"/>
          </a:xfrm>
        </p:spPr>
        <p:txBody>
          <a:bodyPr lIns="0" rIns="0" anchor="t">
            <a:noAutofit/>
          </a:bodyPr>
          <a:lstStyle>
            <a:lvl1pPr>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1066800" y="3905864"/>
            <a:ext cx="6172200" cy="1123336"/>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smtClean="0"/>
              <a:t>8/4/2017</a:t>
            </a:fld>
            <a:endParaRPr lang="en-US" dirty="0"/>
          </a:p>
        </p:txBody>
      </p:sp>
      <p:sp>
        <p:nvSpPr>
          <p:cNvPr id="8" name="Slide Number Placeholder 7"/>
          <p:cNvSpPr>
            <a:spLocks noGrp="1"/>
          </p:cNvSpPr>
          <p:nvPr>
            <p:ph type="sldNum" sz="quarter" idx="11"/>
          </p:nvPr>
        </p:nvSpPr>
        <p:spPr/>
        <p:txBody>
          <a:bodyPr/>
          <a:lstStyle/>
          <a:p>
            <a:fld id="{6D22F896-40B5-4ADD-8801-0D06FADFA095}" type="slidenum">
              <a:rPr lang="en-US" smtClean="0"/>
              <a:pPr/>
              <a:t>‹#›</a:t>
            </a:fld>
            <a:endParaRPr lang="en-US" dirty="0"/>
          </a:p>
        </p:txBody>
      </p:sp>
      <p:sp>
        <p:nvSpPr>
          <p:cNvPr id="9" name="Footer Placeholder 8"/>
          <p:cNvSpPr>
            <a:spLocks noGrp="1"/>
          </p:cNvSpPr>
          <p:nvPr>
            <p:ph type="ftr" sz="quarter" idx="12"/>
          </p:nvPr>
        </p:nvSpPr>
        <p:spPr/>
        <p:txBody>
          <a:bodyPr/>
          <a:lstStyle/>
          <a:p>
            <a:r>
              <a:rPr lang="en-US" dirty="0" smtClean="0"/>
              <a:t>
              </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Content Placeholder 7"/>
          <p:cNvSpPr>
            <a:spLocks noGrp="1"/>
          </p:cNvSpPr>
          <p:nvPr>
            <p:ph sz="quarter" idx="13"/>
          </p:nvPr>
        </p:nvSpPr>
        <p:spPr>
          <a:xfrm>
            <a:off x="3456432" y="1545336"/>
            <a:ext cx="4224528"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Date Placeholder 8"/>
          <p:cNvSpPr>
            <a:spLocks noGrp="1"/>
          </p:cNvSpPr>
          <p:nvPr>
            <p:ph type="dt" sz="half" idx="14"/>
          </p:nvPr>
        </p:nvSpPr>
        <p:spPr/>
        <p:txBody>
          <a:bodyPr/>
          <a:lstStyle/>
          <a:p>
            <a:fld id="{99916976-5D93-46E4-A98A-FAD63E4D0EA8}" type="datetimeFigureOut">
              <a:rPr lang="en-US" smtClean="0"/>
              <a:t>8/4/2017</a:t>
            </a:fld>
            <a:endParaRPr lang="en-US" dirty="0"/>
          </a:p>
        </p:txBody>
      </p:sp>
      <p:sp>
        <p:nvSpPr>
          <p:cNvPr id="10" name="Slide Number Placeholder 9"/>
          <p:cNvSpPr>
            <a:spLocks noGrp="1"/>
          </p:cNvSpPr>
          <p:nvPr>
            <p:ph type="sldNum" sz="quarter" idx="15"/>
          </p:nvPr>
        </p:nvSpPr>
        <p:spPr/>
        <p:txBody>
          <a:bodyPr/>
          <a:lstStyle/>
          <a:p>
            <a:fld id="{6D22F896-40B5-4ADD-8801-0D06FADFA095}" type="slidenum">
              <a:rPr lang="en-US" smtClean="0"/>
              <a:t>‹#›</a:t>
            </a:fld>
            <a:endParaRPr lang="en-US" dirty="0"/>
          </a:p>
        </p:txBody>
      </p:sp>
      <p:sp>
        <p:nvSpPr>
          <p:cNvPr id="11" name="Footer Placeholder 10"/>
          <p:cNvSpPr>
            <a:spLocks noGrp="1"/>
          </p:cNvSpPr>
          <p:nvPr>
            <p:ph type="ftr" sz="quarter" idx="16"/>
          </p:nvPr>
        </p:nvSpPr>
        <p:spPr/>
        <p:txBody>
          <a:bodyPr/>
          <a:lstStyle/>
          <a:p>
            <a:r>
              <a:rPr lang="en-US" dirty="0" smtClean="0"/>
              <a:t>
              </a:t>
            </a:r>
            <a:endParaRPr lang="en-US" dirty="0"/>
          </a:p>
        </p:txBody>
      </p:sp>
      <p:sp>
        <p:nvSpPr>
          <p:cNvPr id="12" name="Title 11"/>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9848" y="1472184"/>
            <a:ext cx="6172200" cy="2130552"/>
          </a:xfrm>
        </p:spPr>
        <p:txBody>
          <a:bodyPr anchor="t">
            <a:noAutofit/>
          </a:bodyPr>
          <a:lstStyle>
            <a:lvl1pPr algn="l">
              <a:defRPr sz="48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1069848" y="3886200"/>
            <a:ext cx="6172200" cy="914400"/>
          </a:xfrm>
        </p:spPr>
        <p:txBody>
          <a:bodyPr anchor="t">
            <a:normAutofit/>
          </a:bodyPr>
          <a:lstStyle>
            <a:lvl1pPr marL="0" indent="0">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0F39F4F5-F4D2-4D2A-AB60-88D37ADCB869}" type="datetimeFigureOut">
              <a:rPr lang="en-US" smtClean="0"/>
              <a:t>8/4/2017</a:t>
            </a:fld>
            <a:endParaRPr lang="en-US" dirty="0"/>
          </a:p>
        </p:txBody>
      </p:sp>
      <p:sp>
        <p:nvSpPr>
          <p:cNvPr id="8" name="Slide Number Placeholder 7"/>
          <p:cNvSpPr>
            <a:spLocks noGrp="1"/>
          </p:cNvSpPr>
          <p:nvPr>
            <p:ph type="sldNum" sz="quarter" idx="11"/>
          </p:nvPr>
        </p:nvSpPr>
        <p:spPr/>
        <p:txBody>
          <a:bodyPr/>
          <a:lstStyle/>
          <a:p>
            <a:fld id="{6D22F896-40B5-4ADD-8801-0D06FADFA095}" type="slidenum">
              <a:rPr lang="en-US" smtClean="0"/>
              <a:t>‹#›</a:t>
            </a:fld>
            <a:endParaRPr lang="en-US" dirty="0"/>
          </a:p>
        </p:txBody>
      </p:sp>
      <p:sp>
        <p:nvSpPr>
          <p:cNvPr id="9" name="Footer Placeholder 8"/>
          <p:cNvSpPr>
            <a:spLocks noGrp="1"/>
          </p:cNvSpPr>
          <p:nvPr>
            <p:ph type="ftr" sz="quarter" idx="12"/>
          </p:nvPr>
        </p:nvSpPr>
        <p:spPr/>
        <p:txBody>
          <a:bodyPr/>
          <a:lstStyle/>
          <a:p>
            <a:r>
              <a:rPr lang="en-US" dirty="0" smtClean="0"/>
              <a:t>
              </a:t>
            </a: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3776" y="609600"/>
            <a:ext cx="3616325" cy="1066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486998" y="1915859"/>
            <a:ext cx="3646966" cy="288142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6754" y="1915881"/>
            <a:ext cx="3639311" cy="2881398"/>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0"/>
          </p:nvPr>
        </p:nvSpPr>
        <p:spPr/>
        <p:txBody>
          <a:bodyPr/>
          <a:lstStyle/>
          <a:p>
            <a:fld id="{D23BC6CE-6D1E-47E5-8859-F31AC5380EB2}" type="datetimeFigureOut">
              <a:rPr lang="en-US" smtClean="0"/>
              <a:t>8/4/2017</a:t>
            </a:fld>
            <a:endParaRPr lang="en-US" dirty="0"/>
          </a:p>
        </p:txBody>
      </p:sp>
      <p:sp>
        <p:nvSpPr>
          <p:cNvPr id="10" name="Slide Number Placeholder 9"/>
          <p:cNvSpPr>
            <a:spLocks noGrp="1"/>
          </p:cNvSpPr>
          <p:nvPr>
            <p:ph type="sldNum" sz="quarter" idx="11"/>
          </p:nvPr>
        </p:nvSpPr>
        <p:spPr/>
        <p:txBody>
          <a:bodyPr/>
          <a:lstStyle/>
          <a:p>
            <a:fld id="{6D22F896-40B5-4ADD-8801-0D06FADFA095}" type="slidenum">
              <a:rPr lang="en-US" smtClean="0"/>
              <a:t>‹#›</a:t>
            </a:fld>
            <a:endParaRPr lang="en-US" dirty="0"/>
          </a:p>
        </p:txBody>
      </p:sp>
      <p:sp>
        <p:nvSpPr>
          <p:cNvPr id="11" name="Footer Placeholder 10"/>
          <p:cNvSpPr>
            <a:spLocks noGrp="1"/>
          </p:cNvSpPr>
          <p:nvPr>
            <p:ph type="ftr" sz="quarter" idx="12"/>
          </p:nvPr>
        </p:nvSpPr>
        <p:spPr>
          <a:xfrm>
            <a:off x="493776" y="6356350"/>
            <a:ext cx="5102352" cy="365125"/>
          </a:xfrm>
        </p:spPr>
        <p:txBody>
          <a:bodyPr/>
          <a:lstStyle/>
          <a:p>
            <a:r>
              <a:rPr lang="en-US" dirty="0" smtClean="0"/>
              <a:t>
              </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3776" y="609600"/>
            <a:ext cx="3615734" cy="1066799"/>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95301" y="1916113"/>
            <a:ext cx="3638550" cy="646112"/>
          </a:xfrm>
        </p:spPr>
        <p:txBody>
          <a:bodyPr anchor="t">
            <a:norm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860676"/>
            <a:ext cx="3638550" cy="28828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2625" y="1916113"/>
            <a:ext cx="3660775" cy="646112"/>
          </a:xfrm>
        </p:spPr>
        <p:txBody>
          <a:bodyPr anchor="t">
            <a:norm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92626" y="2860676"/>
            <a:ext cx="3651250" cy="2882900"/>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9"/>
          <p:cNvSpPr>
            <a:spLocks noGrp="1"/>
          </p:cNvSpPr>
          <p:nvPr>
            <p:ph type="dt" sz="half" idx="10"/>
          </p:nvPr>
        </p:nvSpPr>
        <p:spPr/>
        <p:txBody>
          <a:bodyPr/>
          <a:lstStyle/>
          <a:p>
            <a:fld id="{B1B4E7C4-4DA4-404D-9965-B13F2DD7D8BF}" type="datetimeFigureOut">
              <a:rPr lang="en-US" smtClean="0"/>
              <a:t>8/4/2017</a:t>
            </a:fld>
            <a:endParaRPr lang="en-US" dirty="0"/>
          </a:p>
        </p:txBody>
      </p:sp>
      <p:sp>
        <p:nvSpPr>
          <p:cNvPr id="11" name="Slide Number Placeholder 10"/>
          <p:cNvSpPr>
            <a:spLocks noGrp="1"/>
          </p:cNvSpPr>
          <p:nvPr>
            <p:ph type="sldNum" sz="quarter" idx="11"/>
          </p:nvPr>
        </p:nvSpPr>
        <p:spPr/>
        <p:txBody>
          <a:bodyPr/>
          <a:lstStyle/>
          <a:p>
            <a:fld id="{6D22F896-40B5-4ADD-8801-0D06FADFA095}" type="slidenum">
              <a:rPr lang="en-US" smtClean="0"/>
              <a:t>‹#›</a:t>
            </a:fld>
            <a:endParaRPr lang="en-US" dirty="0"/>
          </a:p>
        </p:txBody>
      </p:sp>
      <p:sp>
        <p:nvSpPr>
          <p:cNvPr id="12" name="Footer Placeholder 11"/>
          <p:cNvSpPr>
            <a:spLocks noGrp="1"/>
          </p:cNvSpPr>
          <p:nvPr>
            <p:ph type="ftr" sz="quarter" idx="12"/>
          </p:nvPr>
        </p:nvSpPr>
        <p:spPr>
          <a:xfrm>
            <a:off x="493776" y="6356350"/>
            <a:ext cx="5102352" cy="365125"/>
          </a:xfrm>
        </p:spPr>
        <p:txBody>
          <a:bodyPr/>
          <a:lstStyle/>
          <a:p>
            <a:r>
              <a:rPr lang="en-US" dirty="0" smtClean="0"/>
              <a:t>
              </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7162800" y="1551543"/>
            <a:ext cx="1828800" cy="365125"/>
          </a:xfrm>
        </p:spPr>
        <p:txBody>
          <a:bodyPr/>
          <a:lstStyle/>
          <a:p>
            <a:fld id="{476FB7AA-4A53-424F-AD41-70827B6504BA}" type="datetimeFigureOut">
              <a:rPr lang="en-US" smtClean="0"/>
              <a:t>8/4/2017</a:t>
            </a:fld>
            <a:endParaRPr lang="en-US" dirty="0"/>
          </a:p>
        </p:txBody>
      </p:sp>
      <p:sp>
        <p:nvSpPr>
          <p:cNvPr id="5" name="Title 4"/>
          <p:cNvSpPr>
            <a:spLocks noGrp="1"/>
          </p:cNvSpPr>
          <p:nvPr>
            <p:ph type="title"/>
          </p:nvPr>
        </p:nvSpPr>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6D22F896-40B5-4ADD-8801-0D06FADFA095}" type="slidenum">
              <a:rPr lang="en-US" smtClean="0"/>
              <a:t>‹#›</a:t>
            </a:fld>
            <a:endParaRPr lang="en-US" dirty="0"/>
          </a:p>
        </p:txBody>
      </p:sp>
      <p:sp>
        <p:nvSpPr>
          <p:cNvPr id="6" name="Footer Placeholder 5"/>
          <p:cNvSpPr>
            <a:spLocks noGrp="1"/>
          </p:cNvSpPr>
          <p:nvPr>
            <p:ph type="ftr" sz="quarter" idx="12"/>
          </p:nvPr>
        </p:nvSpPr>
        <p:spPr/>
        <p:txBody>
          <a:bodyPr/>
          <a:lstStyle/>
          <a:p>
            <a:r>
              <a:rPr lang="en-US" dirty="0" smtClean="0"/>
              <a:t>
              </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smtClean="0"/>
              <a:t>8/4/2017</a:t>
            </a:fld>
            <a:endParaRPr lang="en-US" dirty="0"/>
          </a:p>
        </p:txBody>
      </p:sp>
      <p:sp>
        <p:nvSpPr>
          <p:cNvPr id="3" name="Footer Placeholder 2"/>
          <p:cNvSpPr>
            <a:spLocks noGrp="1"/>
          </p:cNvSpPr>
          <p:nvPr>
            <p:ph type="ftr" sz="quarter" idx="11"/>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9450" y="1920876"/>
            <a:ext cx="3654425" cy="2889249"/>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493776" y="606425"/>
            <a:ext cx="3629025" cy="1041400"/>
          </a:xfrm>
        </p:spPr>
        <p:txBody>
          <a:bodyPr anchor="t">
            <a:normAutofit/>
          </a:bodyPr>
          <a:lstStyle>
            <a:lvl1pPr algn="l">
              <a:defRPr sz="18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 y="1920875"/>
            <a:ext cx="3629025" cy="1812925"/>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F7D1BD23-6E54-4D9D-AD88-A2813C73CC25}" type="datetimeFigureOut">
              <a:rPr lang="en-US" smtClean="0"/>
              <a:t>8/4/2017</a:t>
            </a:fld>
            <a:endParaRPr lang="en-US" dirty="0"/>
          </a:p>
        </p:txBody>
      </p:sp>
      <p:sp>
        <p:nvSpPr>
          <p:cNvPr id="9" name="Slide Number Placeholder 8"/>
          <p:cNvSpPr>
            <a:spLocks noGrp="1"/>
          </p:cNvSpPr>
          <p:nvPr>
            <p:ph type="sldNum" sz="quarter" idx="11"/>
          </p:nvPr>
        </p:nvSpPr>
        <p:spPr/>
        <p:txBody>
          <a:bodyPr/>
          <a:lstStyle/>
          <a:p>
            <a:fld id="{6D22F896-40B5-4ADD-8801-0D06FADFA095}" type="slidenum">
              <a:rPr lang="en-US" smtClean="0"/>
              <a:t>‹#›</a:t>
            </a:fld>
            <a:endParaRPr lang="en-US" dirty="0"/>
          </a:p>
        </p:txBody>
      </p:sp>
      <p:sp>
        <p:nvSpPr>
          <p:cNvPr id="10" name="Footer Placeholder 9"/>
          <p:cNvSpPr>
            <a:spLocks noGrp="1"/>
          </p:cNvSpPr>
          <p:nvPr>
            <p:ph type="ftr" sz="quarter" idx="12"/>
          </p:nvPr>
        </p:nvSpPr>
        <p:spPr>
          <a:xfrm>
            <a:off x="493776" y="6356350"/>
            <a:ext cx="5102352" cy="365125"/>
          </a:xfrm>
        </p:spPr>
        <p:txBody>
          <a:bodyPr/>
          <a:lstStyle/>
          <a:p>
            <a:r>
              <a:rPr lang="en-US" dirty="0" smtClean="0"/>
              <a:t>
              </a:t>
            </a:r>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3776" y="600074"/>
            <a:ext cx="2074862" cy="1981201"/>
          </a:xfrm>
          <a:ln>
            <a:noFill/>
          </a:ln>
        </p:spPr>
        <p:txBody>
          <a:bodyPr anchor="t">
            <a:normAutofit/>
          </a:bodyPr>
          <a:lstStyle>
            <a:lvl1pPr algn="l">
              <a:defRPr sz="1800" b="0"/>
            </a:lvl1pPr>
          </a:lstStyle>
          <a:p>
            <a:r>
              <a:rPr lang="en-US" smtClean="0"/>
              <a:t>Click to edit Master title style</a:t>
            </a:r>
            <a:endParaRPr lang="en-US" dirty="0"/>
          </a:p>
        </p:txBody>
      </p:sp>
      <p:sp>
        <p:nvSpPr>
          <p:cNvPr id="3" name="Picture Placeholder 2"/>
          <p:cNvSpPr>
            <a:spLocks noGrp="1"/>
          </p:cNvSpPr>
          <p:nvPr>
            <p:ph type="pic" idx="1"/>
          </p:nvPr>
        </p:nvSpPr>
        <p:spPr>
          <a:xfrm>
            <a:off x="2963862" y="1650999"/>
            <a:ext cx="5627687" cy="42207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2963862" y="614363"/>
            <a:ext cx="3741738" cy="909637"/>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1471A834-4F3C-4AF9-9C74-05EC35A0F292}" type="datetimeFigureOut">
              <a:rPr lang="en-US" smtClean="0"/>
              <a:t>8/4/2017</a:t>
            </a:fld>
            <a:endParaRPr lang="en-US" dirty="0"/>
          </a:p>
        </p:txBody>
      </p:sp>
      <p:sp>
        <p:nvSpPr>
          <p:cNvPr id="9" name="Slide Number Placeholder 8"/>
          <p:cNvSpPr>
            <a:spLocks noGrp="1"/>
          </p:cNvSpPr>
          <p:nvPr>
            <p:ph type="sldNum" sz="quarter" idx="11"/>
          </p:nvPr>
        </p:nvSpPr>
        <p:spPr/>
        <p:txBody>
          <a:bodyPr/>
          <a:lstStyle/>
          <a:p>
            <a:fld id="{6D22F896-40B5-4ADD-8801-0D06FADFA095}" type="slidenum">
              <a:rPr lang="en-US" smtClean="0"/>
              <a:t>‹#›</a:t>
            </a:fld>
            <a:endParaRPr lang="en-US" dirty="0"/>
          </a:p>
        </p:txBody>
      </p:sp>
      <p:sp>
        <p:nvSpPr>
          <p:cNvPr id="10" name="Footer Placeholder 9"/>
          <p:cNvSpPr>
            <a:spLocks noGrp="1"/>
          </p:cNvSpPr>
          <p:nvPr>
            <p:ph type="ftr" sz="quarter" idx="12"/>
          </p:nvPr>
        </p:nvSpPr>
        <p:spPr>
          <a:xfrm>
            <a:off x="493776" y="6356350"/>
            <a:ext cx="5102352" cy="365125"/>
          </a:xfrm>
        </p:spPr>
        <p:txBody>
          <a:bodyPr/>
          <a:lstStyle/>
          <a:p>
            <a:r>
              <a:rPr lang="en-US" dirty="0" smtClean="0"/>
              <a:t>
              </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454400" y="1554480"/>
            <a:ext cx="4222308" cy="38862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smtClean="0"/>
              <a:t>8/4/2017</a:t>
            </a:fld>
            <a:endParaRPr lang="en-US" dirty="0"/>
          </a:p>
        </p:txBody>
      </p:sp>
      <p:sp>
        <p:nvSpPr>
          <p:cNvPr id="5" name="Footer Placeholder 4"/>
          <p:cNvSpPr>
            <a:spLocks noGrp="1"/>
          </p:cNvSpPr>
          <p:nvPr>
            <p:ph type="ftr" sz="quarter" idx="11"/>
          </p:nvPr>
        </p:nvSpPr>
        <p:spPr/>
        <p:txBody>
          <a:bodyPr/>
          <a:lstStyle/>
          <a:p>
            <a:r>
              <a:rPr lang="en-US" dirty="0"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9848" y="1554480"/>
            <a:ext cx="2075688" cy="3886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456432" y="1554480"/>
            <a:ext cx="4224528" cy="3886200"/>
          </a:xfrm>
        </p:spPr>
        <p:txBody>
          <a:bodyPr vert="eaVe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0FD78B-DB02-4362-BCDC-98A55456977C}" type="datetimeFigureOut">
              <a:rPr lang="en-US" smtClean="0"/>
              <a:t>8/4/2017</a:t>
            </a:fld>
            <a:endParaRPr lang="en-US" dirty="0"/>
          </a:p>
        </p:txBody>
      </p:sp>
      <p:sp>
        <p:nvSpPr>
          <p:cNvPr id="5" name="Footer Placeholder 4"/>
          <p:cNvSpPr>
            <a:spLocks noGrp="1"/>
          </p:cNvSpPr>
          <p:nvPr>
            <p:ph type="ftr" sz="quarter" idx="11"/>
          </p:nvPr>
        </p:nvSpPr>
        <p:spPr/>
        <p:txBody>
          <a:bodyPr/>
          <a:lstStyle/>
          <a:p>
            <a:r>
              <a:rPr lang="en-US" dirty="0" smtClean="0"/>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1554480"/>
            <a:ext cx="2073348" cy="197946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454400" y="1547036"/>
            <a:ext cx="4222308" cy="388620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162800" y="189468"/>
            <a:ext cx="1828800" cy="365125"/>
          </a:xfrm>
          <a:prstGeom prst="rect">
            <a:avLst/>
          </a:prstGeom>
        </p:spPr>
        <p:txBody>
          <a:bodyPr vert="horz" lIns="91440" tIns="45720" rIns="91440" bIns="45720" rtlCol="0" anchor="t"/>
          <a:lstStyle>
            <a:lvl1pPr algn="l">
              <a:defRPr sz="1200">
                <a:solidFill>
                  <a:schemeClr val="tx1">
                    <a:tint val="75000"/>
                  </a:schemeClr>
                </a:solidFill>
              </a:defRPr>
            </a:lvl1pPr>
          </a:lstStyle>
          <a:p>
            <a:fld id="{51CF1133-3259-4C45-BABA-5B62D9C6F78D}" type="datetimeFigureOut">
              <a:rPr lang="en-US" smtClean="0"/>
              <a:t>8/4/2017</a:t>
            </a:fld>
            <a:endParaRPr lang="en-US" dirty="0"/>
          </a:p>
        </p:txBody>
      </p:sp>
      <p:sp>
        <p:nvSpPr>
          <p:cNvPr id="5" name="Footer Placeholder 4"/>
          <p:cNvSpPr>
            <a:spLocks noGrp="1"/>
          </p:cNvSpPr>
          <p:nvPr>
            <p:ph type="ftr" sz="quarter" idx="3"/>
          </p:nvPr>
        </p:nvSpPr>
        <p:spPr>
          <a:xfrm>
            <a:off x="1069848" y="6356350"/>
            <a:ext cx="5102352" cy="365125"/>
          </a:xfrm>
          <a:prstGeom prst="rect">
            <a:avLst/>
          </a:prstGeom>
        </p:spPr>
        <p:txBody>
          <a:bodyPr vert="horz" lIns="91440" tIns="45720" rIns="91440" bIns="45720" rtlCol="0" anchor="t"/>
          <a:lstStyle>
            <a:lvl1pPr algn="l">
              <a:defRPr sz="1200">
                <a:solidFill>
                  <a:schemeClr val="tx1"/>
                </a:solidFill>
              </a:defRPr>
            </a:lvl1pPr>
          </a:lstStyle>
          <a:p>
            <a:r>
              <a:rPr lang="en-US" dirty="0" smtClean="0"/>
              <a:t>
              </a:t>
            </a:r>
            <a:endParaRPr lang="en-US" dirty="0"/>
          </a:p>
        </p:txBody>
      </p:sp>
      <p:sp>
        <p:nvSpPr>
          <p:cNvPr id="6" name="Slide Number Placeholder 5"/>
          <p:cNvSpPr>
            <a:spLocks noGrp="1"/>
          </p:cNvSpPr>
          <p:nvPr>
            <p:ph type="sldNum" sz="quarter" idx="4"/>
          </p:nvPr>
        </p:nvSpPr>
        <p:spPr>
          <a:xfrm>
            <a:off x="7159752" y="6356350"/>
            <a:ext cx="1137684" cy="365125"/>
          </a:xfrm>
          <a:prstGeom prst="rect">
            <a:avLst/>
          </a:prstGeom>
        </p:spPr>
        <p:txBody>
          <a:bodyPr vert="horz" lIns="91440" tIns="45720" rIns="91440" bIns="45720" rtlCol="0" anchor="t"/>
          <a:lstStyle>
            <a:lvl1pPr algn="l">
              <a:defRPr sz="1200">
                <a:solidFill>
                  <a:schemeClr val="tx1">
                    <a:tint val="75000"/>
                  </a:schemeClr>
                </a:solidFill>
              </a:defRPr>
            </a:lvl1pPr>
          </a:lstStyle>
          <a:p>
            <a:fld id="{6D22F896-40B5-4ADD-8801-0D06FADFA095}"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iming>
    <p:tnLst>
      <p:par>
        <p:cTn id="1" dur="indefinite" restart="never" nodeType="tmRoot"/>
      </p:par>
    </p:tnLst>
  </p:timing>
  <p:hf sldNum="0" hdr="0" ftr="0" dt="0"/>
  <p:txStyles>
    <p:titleStyle>
      <a:lvl1pPr algn="l" defTabSz="914400" rtl="0" eaLnBrk="1" latinLnBrk="0" hangingPunct="1">
        <a:spcBef>
          <a:spcPct val="0"/>
        </a:spcBef>
        <a:buNone/>
        <a:defRPr sz="18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LMHxxvbzFqc"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4755" y="661082"/>
            <a:ext cx="7394031" cy="1983587"/>
          </a:xfrm>
        </p:spPr>
        <p:txBody>
          <a:bodyPr/>
          <a:lstStyle/>
          <a:p>
            <a:r>
              <a:rPr lang="en-US" sz="4800" dirty="0" smtClean="0">
                <a:solidFill>
                  <a:schemeClr val="bg2">
                    <a:lumMod val="20000"/>
                    <a:lumOff val="80000"/>
                  </a:schemeClr>
                </a:solidFill>
              </a:rPr>
              <a:t>Introduction </a:t>
            </a:r>
            <a:r>
              <a:rPr lang="en-US" sz="4800" dirty="0">
                <a:solidFill>
                  <a:schemeClr val="bg2">
                    <a:lumMod val="20000"/>
                    <a:lumOff val="80000"/>
                  </a:schemeClr>
                </a:solidFill>
              </a:rPr>
              <a:t>to Public Health</a:t>
            </a:r>
            <a:r>
              <a:rPr lang="en-US" sz="4400" dirty="0">
                <a:solidFill>
                  <a:schemeClr val="bg2">
                    <a:lumMod val="20000"/>
                    <a:lumOff val="80000"/>
                  </a:schemeClr>
                </a:solidFill>
              </a:rPr>
              <a:t/>
            </a:r>
            <a:br>
              <a:rPr lang="en-US" sz="4400" dirty="0">
                <a:solidFill>
                  <a:schemeClr val="bg2">
                    <a:lumMod val="20000"/>
                    <a:lumOff val="80000"/>
                  </a:schemeClr>
                </a:solidFill>
              </a:rPr>
            </a:br>
            <a:r>
              <a:rPr lang="en-US" sz="2800" dirty="0">
                <a:solidFill>
                  <a:schemeClr val="bg2">
                    <a:lumMod val="20000"/>
                    <a:lumOff val="80000"/>
                  </a:schemeClr>
                </a:solidFill>
              </a:rPr>
              <a:t>PUBH01101</a:t>
            </a:r>
          </a:p>
        </p:txBody>
      </p:sp>
      <p:sp>
        <p:nvSpPr>
          <p:cNvPr id="3" name="Subtitle 2"/>
          <p:cNvSpPr>
            <a:spLocks noGrp="1"/>
          </p:cNvSpPr>
          <p:nvPr>
            <p:ph type="subTitle" idx="1"/>
          </p:nvPr>
        </p:nvSpPr>
        <p:spPr>
          <a:xfrm>
            <a:off x="1003736" y="5044954"/>
            <a:ext cx="6172200" cy="1123336"/>
          </a:xfrm>
        </p:spPr>
        <p:txBody>
          <a:bodyPr>
            <a:normAutofit fontScale="92500" lnSpcReduction="20000"/>
          </a:bodyPr>
          <a:lstStyle/>
          <a:p>
            <a:r>
              <a:rPr lang="en-US" sz="2800" b="1" dirty="0" smtClean="0"/>
              <a:t>Logan University</a:t>
            </a:r>
          </a:p>
          <a:p>
            <a:r>
              <a:rPr lang="en-US" sz="2600" dirty="0" smtClean="0"/>
              <a:t>College of Health Sciences</a:t>
            </a:r>
          </a:p>
          <a:p>
            <a:r>
              <a:rPr lang="en-US" sz="2400" dirty="0" smtClean="0"/>
              <a:t>David Beavers, MEd, DC, MPH, FIACA</a:t>
            </a:r>
            <a:endParaRPr lang="en-US"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0455" y="4855941"/>
            <a:ext cx="1219200" cy="1169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961691" y="2839776"/>
            <a:ext cx="6358764" cy="2123658"/>
          </a:xfrm>
          <a:prstGeom prst="rect">
            <a:avLst/>
          </a:prstGeom>
          <a:noFill/>
        </p:spPr>
        <p:txBody>
          <a:bodyPr wrap="square" rtlCol="0">
            <a:spAutoFit/>
          </a:bodyPr>
          <a:lstStyle/>
          <a:p>
            <a:r>
              <a:rPr lang="en-US" sz="4600" b="1" dirty="0" smtClean="0"/>
              <a:t>Public Health Institutions &amp; Systems</a:t>
            </a:r>
            <a:endParaRPr lang="en-US" sz="4600" b="1" dirty="0"/>
          </a:p>
          <a:p>
            <a:r>
              <a:rPr lang="en-US" sz="3600" dirty="0" smtClean="0">
                <a:solidFill>
                  <a:srgbClr val="002060"/>
                </a:solidFill>
              </a:rPr>
              <a:t>Session 13</a:t>
            </a:r>
            <a:endParaRPr lang="en-US" sz="3600" dirty="0">
              <a:solidFill>
                <a:srgbClr val="002060"/>
              </a:solidFill>
            </a:endParaRPr>
          </a:p>
        </p:txBody>
      </p:sp>
    </p:spTree>
    <p:extLst>
      <p:ext uri="{BB962C8B-B14F-4D97-AF65-F5344CB8AC3E}">
        <p14:creationId xmlns:p14="http://schemas.microsoft.com/office/powerpoint/2010/main" val="4212170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811274"/>
            <a:ext cx="8229600" cy="664797"/>
          </a:xfrm>
        </p:spPr>
        <p:txBody>
          <a:bodyPr>
            <a:normAutofit/>
          </a:bodyPr>
          <a:lstStyle/>
          <a:p>
            <a:pPr algn="ctr"/>
            <a:r>
              <a:rPr lang="en-US" sz="3600" dirty="0" smtClean="0"/>
              <a:t>NOTE</a:t>
            </a:r>
          </a:p>
        </p:txBody>
      </p:sp>
      <p:sp>
        <p:nvSpPr>
          <p:cNvPr id="4099" name="Content Placeholder 2"/>
          <p:cNvSpPr>
            <a:spLocks noGrp="1"/>
          </p:cNvSpPr>
          <p:nvPr>
            <p:ph idx="4294967295"/>
          </p:nvPr>
        </p:nvSpPr>
        <p:spPr>
          <a:xfrm>
            <a:off x="819808" y="2059281"/>
            <a:ext cx="7267902" cy="1677147"/>
          </a:xfrm>
          <a:prstGeom prst="rect">
            <a:avLst/>
          </a:prstGeom>
        </p:spPr>
        <p:txBody>
          <a:bodyPr>
            <a:noAutofit/>
          </a:bodyPr>
          <a:lstStyle/>
          <a:p>
            <a:pPr>
              <a:spcBef>
                <a:spcPct val="0"/>
              </a:spcBef>
            </a:pPr>
            <a:r>
              <a:rPr lang="en-US" sz="3600" dirty="0" smtClean="0"/>
              <a:t>PowerPoints and assigned readings are designed to complement each other and the textbook readings</a:t>
            </a:r>
          </a:p>
        </p:txBody>
      </p:sp>
    </p:spTree>
    <p:extLst>
      <p:ext uri="{BB962C8B-B14F-4D97-AF65-F5344CB8AC3E}">
        <p14:creationId xmlns:p14="http://schemas.microsoft.com/office/powerpoint/2010/main" val="368152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381000"/>
            <a:ext cx="8229600" cy="1143000"/>
          </a:xfrm>
        </p:spPr>
        <p:txBody>
          <a:bodyPr/>
          <a:lstStyle/>
          <a:p>
            <a:r>
              <a:rPr lang="en-US" sz="2800" dirty="0" smtClean="0"/>
              <a:t>Learning Objectives</a:t>
            </a:r>
          </a:p>
        </p:txBody>
      </p:sp>
      <p:sp>
        <p:nvSpPr>
          <p:cNvPr id="4099" name="Content Placeholder 2"/>
          <p:cNvSpPr>
            <a:spLocks noGrp="1"/>
          </p:cNvSpPr>
          <p:nvPr>
            <p:ph idx="4294967295"/>
          </p:nvPr>
        </p:nvSpPr>
        <p:spPr>
          <a:xfrm>
            <a:off x="457200" y="1600200"/>
            <a:ext cx="8229600" cy="4525963"/>
          </a:xfrm>
          <a:prstGeom prst="rect">
            <a:avLst/>
          </a:prstGeom>
        </p:spPr>
        <p:txBody>
          <a:bodyPr>
            <a:normAutofit/>
          </a:bodyPr>
          <a:lstStyle/>
          <a:p>
            <a:r>
              <a:rPr lang="en-US" sz="2800" dirty="0" smtClean="0"/>
              <a:t>Now that you have completed assignment 3, this </a:t>
            </a:r>
            <a:r>
              <a:rPr lang="en-US" sz="2800" dirty="0" err="1" smtClean="0"/>
              <a:t>powerPoint</a:t>
            </a:r>
            <a:r>
              <a:rPr lang="en-US" sz="2800" dirty="0" smtClean="0"/>
              <a:t> will cover in more detail the IOM reports about the public health care system</a:t>
            </a:r>
          </a:p>
          <a:p>
            <a:r>
              <a:rPr lang="en-US" sz="2800" dirty="0" smtClean="0"/>
              <a:t>Identify goals of governmental public health</a:t>
            </a:r>
          </a:p>
          <a:p>
            <a:r>
              <a:rPr lang="en-US" sz="2800" dirty="0" smtClean="0"/>
              <a:t>Identify the 10 essential services of public health</a:t>
            </a:r>
          </a:p>
          <a:p>
            <a:r>
              <a:rPr lang="en-US" sz="2800" dirty="0" smtClean="0"/>
              <a:t>Describe basic features of local, state, and federal public health agencies in the United States</a:t>
            </a:r>
          </a:p>
          <a:p>
            <a:r>
              <a:rPr lang="en-US" sz="2800" dirty="0" smtClean="0"/>
              <a:t>Identify global public health organizations and agencies and describe their basic roles</a:t>
            </a:r>
          </a:p>
        </p:txBody>
      </p:sp>
    </p:spTree>
    <p:extLst>
      <p:ext uri="{BB962C8B-B14F-4D97-AF65-F5344CB8AC3E}">
        <p14:creationId xmlns:p14="http://schemas.microsoft.com/office/powerpoint/2010/main" val="2769635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381000"/>
            <a:ext cx="8229600" cy="1143000"/>
          </a:xfrm>
        </p:spPr>
        <p:txBody>
          <a:bodyPr/>
          <a:lstStyle/>
          <a:p>
            <a:r>
              <a:rPr lang="en-US" sz="2800" dirty="0" smtClean="0"/>
              <a:t>Learning Objectives</a:t>
            </a:r>
          </a:p>
        </p:txBody>
      </p:sp>
      <p:sp>
        <p:nvSpPr>
          <p:cNvPr id="4099" name="Content Placeholder 2"/>
          <p:cNvSpPr>
            <a:spLocks noGrp="1"/>
          </p:cNvSpPr>
          <p:nvPr>
            <p:ph idx="4294967295"/>
          </p:nvPr>
        </p:nvSpPr>
        <p:spPr>
          <a:xfrm>
            <a:off x="457200" y="1600200"/>
            <a:ext cx="8229600" cy="4525963"/>
          </a:xfrm>
          <a:prstGeom prst="rect">
            <a:avLst/>
          </a:prstGeom>
        </p:spPr>
        <p:txBody>
          <a:bodyPr/>
          <a:lstStyle/>
          <a:p>
            <a:r>
              <a:rPr lang="en-US" sz="2800" dirty="0"/>
              <a:t>Identify roles in public health for federal agencies not identified as health agencies</a:t>
            </a:r>
          </a:p>
          <a:p>
            <a:r>
              <a:rPr lang="en-US" sz="2800" dirty="0" smtClean="0"/>
              <a:t>Illustrate the need for collaboration by governmental public health agencies with other governmental and nongovernmental organizations</a:t>
            </a:r>
          </a:p>
          <a:p>
            <a:r>
              <a:rPr lang="en-US" sz="2800" dirty="0" smtClean="0"/>
              <a:t>Describe approaches to connecting public health and the healthcare system</a:t>
            </a:r>
            <a:endParaRPr lang="en-US" sz="2800" dirty="0"/>
          </a:p>
        </p:txBody>
      </p:sp>
    </p:spTree>
    <p:extLst>
      <p:ext uri="{BB962C8B-B14F-4D97-AF65-F5344CB8AC3E}">
        <p14:creationId xmlns:p14="http://schemas.microsoft.com/office/powerpoint/2010/main" val="13495164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381000"/>
            <a:ext cx="8229600" cy="1143000"/>
          </a:xfrm>
        </p:spPr>
        <p:txBody>
          <a:bodyPr/>
          <a:lstStyle/>
          <a:p>
            <a:r>
              <a:rPr lang="en-US" sz="2800" dirty="0" smtClean="0"/>
              <a:t>Vignette 1</a:t>
            </a:r>
            <a:endParaRPr lang="en-US" sz="2800" dirty="0" smtClean="0">
              <a:solidFill>
                <a:srgbClr val="FF0000"/>
              </a:solidFill>
            </a:endParaRPr>
          </a:p>
        </p:txBody>
      </p:sp>
      <p:sp>
        <p:nvSpPr>
          <p:cNvPr id="3" name="Content Placeholder 2"/>
          <p:cNvSpPr>
            <a:spLocks noGrp="1"/>
          </p:cNvSpPr>
          <p:nvPr>
            <p:ph idx="4294967295"/>
          </p:nvPr>
        </p:nvSpPr>
        <p:spPr>
          <a:xfrm>
            <a:off x="457200" y="1600200"/>
            <a:ext cx="8305800" cy="4724400"/>
          </a:xfrm>
          <a:prstGeom prst="rect">
            <a:avLst/>
          </a:prstGeom>
        </p:spPr>
        <p:txBody>
          <a:bodyPr rtlCol="0">
            <a:normAutofit/>
          </a:bodyPr>
          <a:lstStyle/>
          <a:p>
            <a:pPr fontAlgn="auto">
              <a:spcAft>
                <a:spcPts val="0"/>
              </a:spcAft>
              <a:defRPr/>
            </a:pPr>
            <a:r>
              <a:rPr lang="en-US" sz="2800" dirty="0" smtClean="0"/>
              <a:t>A young man in your dormitory is diagnosed with tuberculosis. The health department works with the student health service to test everyone in the dorm, as well as in his classes, with a TB skin test. Those who are positive for the first time are advised to take a course of a medicine called INH. </a:t>
            </a:r>
          </a:p>
          <a:p>
            <a:pPr fontAlgn="auto">
              <a:spcAft>
                <a:spcPts val="0"/>
              </a:spcAft>
              <a:defRPr/>
            </a:pPr>
            <a:r>
              <a:rPr lang="en-US" sz="2800" i="0" dirty="0" smtClean="0"/>
              <a:t>Is this standard operating procedure?</a:t>
            </a:r>
          </a:p>
        </p:txBody>
      </p:sp>
    </p:spTree>
    <p:extLst>
      <p:ext uri="{BB962C8B-B14F-4D97-AF65-F5344CB8AC3E}">
        <p14:creationId xmlns:p14="http://schemas.microsoft.com/office/powerpoint/2010/main" val="2675926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381000"/>
            <a:ext cx="8229600" cy="1143000"/>
          </a:xfrm>
        </p:spPr>
        <p:txBody>
          <a:bodyPr/>
          <a:lstStyle/>
          <a:p>
            <a:r>
              <a:rPr lang="en-US" sz="2800" dirty="0" smtClean="0"/>
              <a:t>Vignette 2</a:t>
            </a:r>
            <a:endParaRPr lang="en-US" sz="2800" dirty="0" smtClean="0">
              <a:solidFill>
                <a:srgbClr val="FF0000"/>
              </a:solidFill>
            </a:endParaRPr>
          </a:p>
        </p:txBody>
      </p:sp>
      <p:sp>
        <p:nvSpPr>
          <p:cNvPr id="3" name="Content Placeholder 2"/>
          <p:cNvSpPr>
            <a:spLocks noGrp="1"/>
          </p:cNvSpPr>
          <p:nvPr>
            <p:ph idx="4294967295"/>
          </p:nvPr>
        </p:nvSpPr>
        <p:spPr>
          <a:xfrm>
            <a:off x="457200" y="1600200"/>
            <a:ext cx="8229600" cy="4724400"/>
          </a:xfrm>
          <a:prstGeom prst="rect">
            <a:avLst/>
          </a:prstGeom>
        </p:spPr>
        <p:txBody>
          <a:bodyPr rtlCol="0">
            <a:noAutofit/>
          </a:bodyPr>
          <a:lstStyle/>
          <a:p>
            <a:pPr fontAlgn="auto">
              <a:spcAft>
                <a:spcPts val="0"/>
              </a:spcAft>
              <a:defRPr/>
            </a:pPr>
            <a:r>
              <a:rPr lang="en-US" sz="2800" dirty="0" smtClean="0"/>
              <a:t>You go to a public health meeting and learn that many of the speakers are not from public health agencies, but from the Departments of Labor, Commerce, Housing, and Education. </a:t>
            </a:r>
          </a:p>
          <a:p>
            <a:pPr fontAlgn="auto">
              <a:spcAft>
                <a:spcPts val="0"/>
              </a:spcAft>
              <a:defRPr/>
            </a:pPr>
            <a:r>
              <a:rPr lang="en-US" sz="2800" i="0" dirty="0" smtClean="0"/>
              <a:t>What do these departments have to do with health?</a:t>
            </a:r>
          </a:p>
        </p:txBody>
      </p:sp>
    </p:spTree>
    <p:extLst>
      <p:ext uri="{BB962C8B-B14F-4D97-AF65-F5344CB8AC3E}">
        <p14:creationId xmlns:p14="http://schemas.microsoft.com/office/powerpoint/2010/main" val="17688640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381000"/>
            <a:ext cx="8229600" cy="1143000"/>
          </a:xfrm>
        </p:spPr>
        <p:txBody>
          <a:bodyPr/>
          <a:lstStyle/>
          <a:p>
            <a:r>
              <a:rPr lang="en-US" sz="2800" dirty="0" smtClean="0"/>
              <a:t>Vignette 3</a:t>
            </a:r>
            <a:endParaRPr lang="en-US" sz="2800" dirty="0" smtClean="0">
              <a:solidFill>
                <a:srgbClr val="FF0000"/>
              </a:solidFill>
            </a:endParaRPr>
          </a:p>
        </p:txBody>
      </p:sp>
      <p:sp>
        <p:nvSpPr>
          <p:cNvPr id="6147" name="Content Placeholder 2"/>
          <p:cNvSpPr>
            <a:spLocks noGrp="1"/>
          </p:cNvSpPr>
          <p:nvPr>
            <p:ph idx="4294967295"/>
          </p:nvPr>
        </p:nvSpPr>
        <p:spPr>
          <a:xfrm>
            <a:off x="457200" y="1600200"/>
            <a:ext cx="8229600" cy="4525963"/>
          </a:xfrm>
          <a:prstGeom prst="rect">
            <a:avLst/>
          </a:prstGeom>
        </p:spPr>
        <p:txBody>
          <a:bodyPr/>
          <a:lstStyle/>
          <a:p>
            <a:r>
              <a:rPr lang="en-US" sz="2800" dirty="0" smtClean="0"/>
              <a:t>You hear that a new childhood vaccine was developed by the NIH, approved by the FDA, endorsed for federal payment by the CDC, and recommended for use by the American Academy of Pediatrics. </a:t>
            </a:r>
          </a:p>
          <a:p>
            <a:r>
              <a:rPr lang="en-US" sz="2800" i="0" dirty="0" smtClean="0"/>
              <a:t>Do all these agencies and organizations always work so well together?</a:t>
            </a:r>
          </a:p>
        </p:txBody>
      </p:sp>
    </p:spTree>
    <p:extLst>
      <p:ext uri="{BB962C8B-B14F-4D97-AF65-F5344CB8AC3E}">
        <p14:creationId xmlns:p14="http://schemas.microsoft.com/office/powerpoint/2010/main" val="32475980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381000"/>
            <a:ext cx="8229600" cy="1143000"/>
          </a:xfrm>
        </p:spPr>
        <p:txBody>
          <a:bodyPr/>
          <a:lstStyle/>
          <a:p>
            <a:r>
              <a:rPr lang="en-US" sz="2800" dirty="0" smtClean="0"/>
              <a:t>Vignette 4</a:t>
            </a:r>
            <a:endParaRPr lang="en-US" sz="2800" dirty="0" smtClean="0">
              <a:solidFill>
                <a:srgbClr val="FF0000"/>
              </a:solidFill>
            </a:endParaRPr>
          </a:p>
        </p:txBody>
      </p:sp>
      <p:sp>
        <p:nvSpPr>
          <p:cNvPr id="6147" name="Content Placeholder 2"/>
          <p:cNvSpPr>
            <a:spLocks noGrp="1"/>
          </p:cNvSpPr>
          <p:nvPr>
            <p:ph idx="4294967295"/>
          </p:nvPr>
        </p:nvSpPr>
        <p:spPr>
          <a:xfrm>
            <a:off x="457200" y="1600200"/>
            <a:ext cx="8229600" cy="4525963"/>
          </a:xfrm>
          <a:prstGeom prst="rect">
            <a:avLst/>
          </a:prstGeom>
        </p:spPr>
        <p:txBody>
          <a:bodyPr/>
          <a:lstStyle/>
          <a:p>
            <a:r>
              <a:rPr lang="en-US" sz="2800" dirty="0" smtClean="0"/>
              <a:t>A major flood in Asia leads to disease and starvation. Some say it is due to global warming, others to bad luck. Coordinated efforts by global health agencies, assisted by nongovernmental organizations (NGOs) and individual donors, help get the country back on its feet. </a:t>
            </a:r>
          </a:p>
          <a:p>
            <a:r>
              <a:rPr lang="en-US" sz="2800" i="0" dirty="0" smtClean="0"/>
              <a:t>What types of cooperation are needed to make all of this happen?</a:t>
            </a:r>
          </a:p>
        </p:txBody>
      </p:sp>
    </p:spTree>
    <p:extLst>
      <p:ext uri="{BB962C8B-B14F-4D97-AF65-F5344CB8AC3E}">
        <p14:creationId xmlns:p14="http://schemas.microsoft.com/office/powerpoint/2010/main" val="26658643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381000"/>
            <a:ext cx="8229600" cy="1143000"/>
          </a:xfrm>
        </p:spPr>
        <p:txBody>
          <a:bodyPr/>
          <a:lstStyle/>
          <a:p>
            <a:r>
              <a:rPr lang="en-US" sz="2800" dirty="0" smtClean="0"/>
              <a:t>Vignette 5</a:t>
            </a:r>
            <a:endParaRPr lang="en-US" sz="2800" dirty="0" smtClean="0">
              <a:solidFill>
                <a:srgbClr val="FF0000"/>
              </a:solidFill>
            </a:endParaRPr>
          </a:p>
        </p:txBody>
      </p:sp>
      <p:sp>
        <p:nvSpPr>
          <p:cNvPr id="6147" name="Content Placeholder 2"/>
          <p:cNvSpPr>
            <a:spLocks noGrp="1"/>
          </p:cNvSpPr>
          <p:nvPr>
            <p:ph idx="4294967295"/>
          </p:nvPr>
        </p:nvSpPr>
        <p:spPr>
          <a:xfrm>
            <a:off x="457200" y="1600200"/>
            <a:ext cx="8458200" cy="4525963"/>
          </a:xfrm>
          <a:prstGeom prst="rect">
            <a:avLst/>
          </a:prstGeom>
        </p:spPr>
        <p:txBody>
          <a:bodyPr/>
          <a:lstStyle/>
          <a:p>
            <a:pPr marL="0" indent="0">
              <a:lnSpc>
                <a:spcPct val="90000"/>
              </a:lnSpc>
              <a:buNone/>
            </a:pPr>
            <a:r>
              <a:rPr lang="en-US" sz="2800" dirty="0" smtClean="0"/>
              <a:t>A local CHC identifies childhood obesity as a problem in the community. They collect data demonstrating that the problem begins as early as elementary school. They develop a plan that includes clinical interventions at the health center and also at the elementary school. </a:t>
            </a:r>
          </a:p>
          <a:p>
            <a:pPr marL="0" indent="0">
              <a:lnSpc>
                <a:spcPct val="90000"/>
              </a:lnSpc>
              <a:buNone/>
            </a:pPr>
            <a:r>
              <a:rPr lang="en-US" sz="2800" dirty="0" smtClean="0"/>
              <a:t>They ask the health department to help them organize an educational campaign and assist in evaluating the results. Working together, they are able to reduce the obesity rate among elementary school children by 50%. </a:t>
            </a:r>
            <a:r>
              <a:rPr lang="en-US" sz="2800" i="0" dirty="0" smtClean="0"/>
              <a:t>This seems like a new way to practice public health, you conclude. What type of approach is this?</a:t>
            </a:r>
          </a:p>
        </p:txBody>
      </p:sp>
    </p:spTree>
    <p:extLst>
      <p:ext uri="{BB962C8B-B14F-4D97-AF65-F5344CB8AC3E}">
        <p14:creationId xmlns:p14="http://schemas.microsoft.com/office/powerpoint/2010/main" val="38079964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rtlCol="0">
            <a:normAutofit/>
          </a:bodyPr>
          <a:lstStyle/>
          <a:p>
            <a:pPr fontAlgn="auto">
              <a:spcAft>
                <a:spcPts val="0"/>
              </a:spcAft>
              <a:defRPr/>
            </a:pPr>
            <a:r>
              <a:rPr lang="en-US" sz="2800" dirty="0" smtClean="0"/>
              <a:t>Concepts to consider  (1)</a:t>
            </a:r>
            <a:endParaRPr lang="en-US" sz="2800" dirty="0"/>
          </a:p>
        </p:txBody>
      </p:sp>
      <p:sp>
        <p:nvSpPr>
          <p:cNvPr id="8195" name="Content Placeholder 2"/>
          <p:cNvSpPr>
            <a:spLocks noGrp="1"/>
          </p:cNvSpPr>
          <p:nvPr>
            <p:ph idx="4294967295"/>
          </p:nvPr>
        </p:nvSpPr>
        <p:spPr>
          <a:xfrm>
            <a:off x="457200" y="1600200"/>
            <a:ext cx="8229600" cy="4525963"/>
          </a:xfrm>
          <a:prstGeom prst="rect">
            <a:avLst/>
          </a:prstGeom>
        </p:spPr>
        <p:txBody>
          <a:bodyPr>
            <a:normAutofit/>
          </a:bodyPr>
          <a:lstStyle/>
          <a:p>
            <a:r>
              <a:rPr lang="en-US" sz="2800" dirty="0" smtClean="0"/>
              <a:t>What are the goals and roles of governmental public health agencies?</a:t>
            </a:r>
          </a:p>
          <a:p>
            <a:r>
              <a:rPr lang="en-US" sz="2800" dirty="0" smtClean="0"/>
              <a:t>What are the ten essential public health services?</a:t>
            </a:r>
          </a:p>
          <a:p>
            <a:r>
              <a:rPr lang="en-US" sz="2800" dirty="0" smtClean="0"/>
              <a:t>What are the roles of local and state public health agencies?</a:t>
            </a:r>
          </a:p>
          <a:p>
            <a:r>
              <a:rPr lang="en-US" sz="2800" dirty="0" smtClean="0"/>
              <a:t>What are the roles of federal public health agencies?</a:t>
            </a:r>
          </a:p>
          <a:p>
            <a:r>
              <a:rPr lang="en-US" sz="2800" dirty="0" smtClean="0"/>
              <a:t>What are the roles of global health organizations and agencies?</a:t>
            </a:r>
            <a:endParaRPr lang="en-US" sz="2800" dirty="0"/>
          </a:p>
        </p:txBody>
      </p:sp>
    </p:spTree>
    <p:extLst>
      <p:ext uri="{BB962C8B-B14F-4D97-AF65-F5344CB8AC3E}">
        <p14:creationId xmlns:p14="http://schemas.microsoft.com/office/powerpoint/2010/main" val="24868407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rtlCol="0">
            <a:normAutofit/>
          </a:bodyPr>
          <a:lstStyle/>
          <a:p>
            <a:pPr fontAlgn="auto">
              <a:spcAft>
                <a:spcPts val="0"/>
              </a:spcAft>
              <a:defRPr/>
            </a:pPr>
            <a:r>
              <a:rPr lang="en-US" sz="2800" dirty="0"/>
              <a:t>Concepts to consider (</a:t>
            </a:r>
            <a:r>
              <a:rPr lang="en-US" sz="2800" dirty="0" smtClean="0"/>
              <a:t>2)</a:t>
            </a:r>
            <a:endParaRPr lang="en-US" sz="2800" dirty="0"/>
          </a:p>
        </p:txBody>
      </p:sp>
      <p:sp>
        <p:nvSpPr>
          <p:cNvPr id="8195" name="Content Placeholder 2"/>
          <p:cNvSpPr>
            <a:spLocks noGrp="1"/>
          </p:cNvSpPr>
          <p:nvPr>
            <p:ph idx="4294967295"/>
          </p:nvPr>
        </p:nvSpPr>
        <p:spPr>
          <a:xfrm>
            <a:off x="457200" y="1600200"/>
            <a:ext cx="8229600" cy="4525963"/>
          </a:xfrm>
          <a:prstGeom prst="rect">
            <a:avLst/>
          </a:prstGeom>
        </p:spPr>
        <p:txBody>
          <a:bodyPr/>
          <a:lstStyle/>
          <a:p>
            <a:pPr>
              <a:spcBef>
                <a:spcPts val="0"/>
              </a:spcBef>
            </a:pPr>
            <a:r>
              <a:rPr lang="en-US" sz="2800" dirty="0" smtClean="0"/>
              <a:t>How can public health agencies work together?</a:t>
            </a:r>
            <a:br>
              <a:rPr lang="en-US" sz="2800" dirty="0" smtClean="0"/>
            </a:br>
            <a:r>
              <a:rPr lang="en-US" sz="2800" dirty="0" smtClean="0"/>
              <a:t>What other government agencies are involved in health issues?</a:t>
            </a:r>
          </a:p>
          <a:p>
            <a:pPr>
              <a:spcBef>
                <a:spcPts val="0"/>
              </a:spcBef>
            </a:pPr>
            <a:r>
              <a:rPr lang="en-US" sz="2800" dirty="0" smtClean="0"/>
              <a:t>What roles do non-governmental organizations play in public health?</a:t>
            </a:r>
          </a:p>
          <a:p>
            <a:pPr>
              <a:spcBef>
                <a:spcPts val="0"/>
              </a:spcBef>
            </a:pPr>
            <a:r>
              <a:rPr lang="en-US" sz="2800" dirty="0" smtClean="0"/>
              <a:t>How can public health agencies partner with health care to improve the response to health problems?</a:t>
            </a:r>
          </a:p>
          <a:p>
            <a:pPr>
              <a:spcBef>
                <a:spcPts val="0"/>
              </a:spcBef>
            </a:pPr>
            <a:r>
              <a:rPr lang="en-US" sz="2800" dirty="0" smtClean="0"/>
              <a:t>How can public health take the lead in mobilizing community partnerships to identify and solve health problems?</a:t>
            </a:r>
            <a:endParaRPr lang="en-US" sz="2800" dirty="0"/>
          </a:p>
        </p:txBody>
      </p:sp>
    </p:spTree>
    <p:extLst>
      <p:ext uri="{BB962C8B-B14F-4D97-AF65-F5344CB8AC3E}">
        <p14:creationId xmlns:p14="http://schemas.microsoft.com/office/powerpoint/2010/main" val="27697966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053" y="450897"/>
            <a:ext cx="7948029" cy="1094128"/>
          </a:xfrm>
        </p:spPr>
        <p:txBody>
          <a:bodyPr rtlCol="0">
            <a:noAutofit/>
          </a:bodyPr>
          <a:lstStyle/>
          <a:p>
            <a:pPr fontAlgn="auto">
              <a:spcAft>
                <a:spcPts val="0"/>
              </a:spcAft>
              <a:defRPr/>
            </a:pPr>
            <a:r>
              <a:rPr lang="en-US" sz="2800" dirty="0" smtClean="0"/>
              <a:t>Video about a Health system</a:t>
            </a:r>
            <a:br>
              <a:rPr lang="en-US" sz="2800" dirty="0" smtClean="0"/>
            </a:br>
            <a:r>
              <a:rPr lang="en-US" dirty="0" smtClean="0"/>
              <a:t>All systems are similar, this is the Us Model</a:t>
            </a:r>
            <a:endParaRPr lang="en-US" dirty="0"/>
          </a:p>
        </p:txBody>
      </p:sp>
      <p:sp>
        <p:nvSpPr>
          <p:cNvPr id="5" name="Content Placeholder 3"/>
          <p:cNvSpPr>
            <a:spLocks noGrp="1"/>
          </p:cNvSpPr>
          <p:nvPr>
            <p:ph idx="4294967295"/>
          </p:nvPr>
        </p:nvSpPr>
        <p:spPr>
          <a:xfrm>
            <a:off x="457200" y="1600200"/>
            <a:ext cx="8229600" cy="4525963"/>
          </a:xfrm>
          <a:prstGeom prst="rect">
            <a:avLst/>
          </a:prstGeom>
        </p:spPr>
        <p:txBody>
          <a:bodyPr>
            <a:normAutofit/>
          </a:bodyPr>
          <a:lstStyle/>
          <a:p>
            <a:r>
              <a:rPr lang="en-US" sz="2800" b="1" dirty="0" smtClean="0">
                <a:solidFill>
                  <a:srgbClr val="002060"/>
                </a:solidFill>
              </a:rPr>
              <a:t>A </a:t>
            </a:r>
            <a:r>
              <a:rPr lang="en-US" sz="2800" b="1" dirty="0">
                <a:solidFill>
                  <a:srgbClr val="002060"/>
                </a:solidFill>
              </a:rPr>
              <a:t>health </a:t>
            </a:r>
            <a:r>
              <a:rPr lang="en-US" sz="2800" b="1" dirty="0" smtClean="0">
                <a:solidFill>
                  <a:srgbClr val="002060"/>
                </a:solidFill>
              </a:rPr>
              <a:t>system</a:t>
            </a:r>
          </a:p>
          <a:p>
            <a:pPr lvl="1"/>
            <a:r>
              <a:rPr lang="en-US" sz="2800" dirty="0" smtClean="0"/>
              <a:t>the </a:t>
            </a:r>
            <a:r>
              <a:rPr lang="en-US" sz="2800" dirty="0"/>
              <a:t>basis of improving health in any society or community</a:t>
            </a:r>
            <a:endParaRPr lang="en-US" sz="2800" dirty="0" smtClean="0"/>
          </a:p>
          <a:p>
            <a:r>
              <a:rPr lang="en-US" sz="2800" dirty="0">
                <a:solidFill>
                  <a:srgbClr val="002060"/>
                </a:solidFill>
              </a:rPr>
              <a:t>W</a:t>
            </a:r>
            <a:r>
              <a:rPr lang="en-US" sz="2800" dirty="0" smtClean="0">
                <a:solidFill>
                  <a:srgbClr val="002060"/>
                </a:solidFill>
              </a:rPr>
              <a:t>atch video </a:t>
            </a:r>
            <a:r>
              <a:rPr lang="en-US" sz="2800" dirty="0" smtClean="0"/>
              <a:t>(8:01) about what is a </a:t>
            </a:r>
            <a:r>
              <a:rPr lang="en-US" sz="2800" dirty="0"/>
              <a:t>health system:  </a:t>
            </a:r>
            <a:r>
              <a:rPr lang="en-US" sz="2800" dirty="0">
                <a:hlinkClick r:id="rId2"/>
              </a:rPr>
              <a:t>https://</a:t>
            </a:r>
            <a:r>
              <a:rPr lang="en-US" sz="2800" dirty="0" smtClean="0">
                <a:hlinkClick r:id="rId2"/>
              </a:rPr>
              <a:t>www.youtube.com/watch?v=LMHxxvbzFqc</a:t>
            </a:r>
            <a:endParaRPr lang="en-US" sz="2800" dirty="0" smtClean="0"/>
          </a:p>
          <a:p>
            <a:endParaRPr lang="en-US" sz="2800" dirty="0" smtClean="0"/>
          </a:p>
        </p:txBody>
      </p:sp>
    </p:spTree>
    <p:extLst>
      <p:ext uri="{BB962C8B-B14F-4D97-AF65-F5344CB8AC3E}">
        <p14:creationId xmlns:p14="http://schemas.microsoft.com/office/powerpoint/2010/main" val="25561371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053" y="324769"/>
            <a:ext cx="7948029" cy="1979466"/>
          </a:xfrm>
        </p:spPr>
        <p:txBody>
          <a:bodyPr rtlCol="0">
            <a:noAutofit/>
          </a:bodyPr>
          <a:lstStyle/>
          <a:p>
            <a:pPr fontAlgn="auto">
              <a:spcAft>
                <a:spcPts val="0"/>
              </a:spcAft>
              <a:defRPr/>
            </a:pPr>
            <a:r>
              <a:rPr lang="en-US" sz="2800" dirty="0"/>
              <a:t>Public Health in America statement goals</a:t>
            </a:r>
          </a:p>
        </p:txBody>
      </p:sp>
      <p:sp>
        <p:nvSpPr>
          <p:cNvPr id="5" name="Content Placeholder 3"/>
          <p:cNvSpPr>
            <a:spLocks noGrp="1"/>
          </p:cNvSpPr>
          <p:nvPr>
            <p:ph idx="4294967295"/>
          </p:nvPr>
        </p:nvSpPr>
        <p:spPr>
          <a:xfrm>
            <a:off x="457200" y="1600200"/>
            <a:ext cx="8229600" cy="4525963"/>
          </a:xfrm>
          <a:prstGeom prst="rect">
            <a:avLst/>
          </a:prstGeom>
        </p:spPr>
        <p:txBody>
          <a:bodyPr>
            <a:normAutofit/>
          </a:bodyPr>
          <a:lstStyle/>
          <a:p>
            <a:pPr>
              <a:buFont typeface="Wingdings" panose="05000000000000000000" pitchFamily="2" charset="2"/>
              <a:buChar char="Ø"/>
            </a:pPr>
            <a:r>
              <a:rPr lang="en-US" sz="2800" dirty="0" smtClean="0"/>
              <a:t>To prevent epidemics and the spread of disease</a:t>
            </a:r>
          </a:p>
          <a:p>
            <a:pPr>
              <a:buFont typeface="Wingdings" panose="05000000000000000000" pitchFamily="2" charset="2"/>
              <a:buChar char="Ø"/>
            </a:pPr>
            <a:r>
              <a:rPr lang="en-US" sz="2800" dirty="0" smtClean="0"/>
              <a:t>To protect against environmental hazards</a:t>
            </a:r>
          </a:p>
          <a:p>
            <a:pPr>
              <a:buFont typeface="Wingdings" panose="05000000000000000000" pitchFamily="2" charset="2"/>
              <a:buChar char="Ø"/>
            </a:pPr>
            <a:r>
              <a:rPr lang="en-US" sz="2800" dirty="0" smtClean="0"/>
              <a:t>To prevent injuries</a:t>
            </a:r>
          </a:p>
          <a:p>
            <a:pPr>
              <a:buFont typeface="Wingdings" panose="05000000000000000000" pitchFamily="2" charset="2"/>
              <a:buChar char="Ø"/>
            </a:pPr>
            <a:r>
              <a:rPr lang="en-US" sz="2800" dirty="0" smtClean="0"/>
              <a:t>To promote and encourage healthy behaviors</a:t>
            </a:r>
          </a:p>
          <a:p>
            <a:pPr>
              <a:buFont typeface="Wingdings" panose="05000000000000000000" pitchFamily="2" charset="2"/>
              <a:buChar char="Ø"/>
            </a:pPr>
            <a:r>
              <a:rPr lang="en-US" sz="2800" dirty="0" smtClean="0"/>
              <a:t>To respond to disasters and assist communities in recovery</a:t>
            </a:r>
          </a:p>
          <a:p>
            <a:pPr>
              <a:buFont typeface="Wingdings" panose="05000000000000000000" pitchFamily="2" charset="2"/>
              <a:buChar char="Ø"/>
            </a:pPr>
            <a:r>
              <a:rPr lang="en-US" sz="2800" dirty="0" smtClean="0"/>
              <a:t>To ensure the quality and accessibility of health services</a:t>
            </a:r>
            <a:endParaRPr lang="en-US" sz="2800" dirty="0"/>
          </a:p>
        </p:txBody>
      </p:sp>
    </p:spTree>
    <p:extLst>
      <p:ext uri="{BB962C8B-B14F-4D97-AF65-F5344CB8AC3E}">
        <p14:creationId xmlns:p14="http://schemas.microsoft.com/office/powerpoint/2010/main" val="16240996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584" y="340535"/>
            <a:ext cx="8089919" cy="1979466"/>
          </a:xfrm>
        </p:spPr>
        <p:txBody>
          <a:bodyPr rtlCol="0">
            <a:noAutofit/>
          </a:bodyPr>
          <a:lstStyle/>
          <a:p>
            <a:pPr fontAlgn="auto">
              <a:spcAft>
                <a:spcPts val="0"/>
              </a:spcAft>
              <a:defRPr/>
            </a:pPr>
            <a:r>
              <a:rPr lang="en-US" sz="2800" dirty="0" smtClean="0"/>
              <a:t>Institute of medicine (</a:t>
            </a:r>
            <a:r>
              <a:rPr lang="en-US" sz="2800" dirty="0" err="1" smtClean="0"/>
              <a:t>iOM</a:t>
            </a:r>
            <a:r>
              <a:rPr lang="en-US" sz="2800" dirty="0" smtClean="0"/>
              <a:t>) public health services core functions for public </a:t>
            </a:r>
            <a:r>
              <a:rPr lang="en-US" sz="2800" dirty="0"/>
              <a:t>health </a:t>
            </a:r>
            <a:r>
              <a:rPr lang="en-US" sz="2800" dirty="0" smtClean="0"/>
              <a:t>1988</a:t>
            </a:r>
            <a:endParaRPr lang="en-US" sz="2800" dirty="0"/>
          </a:p>
        </p:txBody>
      </p:sp>
      <p:sp>
        <p:nvSpPr>
          <p:cNvPr id="5" name="Content Placeholder 3"/>
          <p:cNvSpPr>
            <a:spLocks noGrp="1"/>
          </p:cNvSpPr>
          <p:nvPr>
            <p:ph idx="4294967295"/>
          </p:nvPr>
        </p:nvSpPr>
        <p:spPr>
          <a:xfrm>
            <a:off x="457200" y="1931831"/>
            <a:ext cx="8229600" cy="4546242"/>
          </a:xfrm>
          <a:prstGeom prst="rect">
            <a:avLst/>
          </a:prstGeom>
        </p:spPr>
        <p:txBody>
          <a:bodyPr>
            <a:normAutofit/>
          </a:bodyPr>
          <a:lstStyle/>
          <a:p>
            <a:r>
              <a:rPr lang="en-US" sz="2800" b="1" dirty="0" smtClean="0">
                <a:solidFill>
                  <a:srgbClr val="002060"/>
                </a:solidFill>
              </a:rPr>
              <a:t>Assessment: </a:t>
            </a:r>
            <a:r>
              <a:rPr lang="en-US" sz="2800" dirty="0" smtClean="0"/>
              <a:t>obtaining data that defines the health of the population overall and specific groups within</a:t>
            </a:r>
          </a:p>
          <a:p>
            <a:pPr marL="0" indent="0">
              <a:buNone/>
            </a:pPr>
            <a:endParaRPr lang="en-US" sz="2800" dirty="0" smtClean="0"/>
          </a:p>
          <a:p>
            <a:r>
              <a:rPr lang="en-US" sz="2800" b="1" dirty="0" smtClean="0">
                <a:solidFill>
                  <a:srgbClr val="002060"/>
                </a:solidFill>
              </a:rPr>
              <a:t>Policy development: </a:t>
            </a:r>
            <a:r>
              <a:rPr lang="en-US" sz="2800" dirty="0" smtClean="0"/>
              <a:t>developing evidence based recommendations and other analyses of options to guide implementation</a:t>
            </a:r>
          </a:p>
          <a:p>
            <a:pPr marL="0" indent="0">
              <a:buNone/>
            </a:pPr>
            <a:endParaRPr lang="en-US" sz="2800" dirty="0" smtClean="0"/>
          </a:p>
          <a:p>
            <a:r>
              <a:rPr lang="en-US" sz="2800" b="1" dirty="0" smtClean="0">
                <a:solidFill>
                  <a:srgbClr val="002060"/>
                </a:solidFill>
              </a:rPr>
              <a:t>Assurance: </a:t>
            </a:r>
            <a:r>
              <a:rPr lang="en-US" sz="2800" dirty="0" smtClean="0"/>
              <a:t>oversight responsibility for ensuring key components of an effective health system</a:t>
            </a:r>
            <a:endParaRPr lang="en-US" sz="2800" dirty="0"/>
          </a:p>
        </p:txBody>
      </p:sp>
    </p:spTree>
    <p:extLst>
      <p:ext uri="{BB962C8B-B14F-4D97-AF65-F5344CB8AC3E}">
        <p14:creationId xmlns:p14="http://schemas.microsoft.com/office/powerpoint/2010/main" val="3746073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545" y="549275"/>
            <a:ext cx="8497613" cy="1143000"/>
          </a:xfrm>
        </p:spPr>
        <p:txBody>
          <a:bodyPr rtlCol="0">
            <a:noAutofit/>
          </a:bodyPr>
          <a:lstStyle/>
          <a:p>
            <a:r>
              <a:rPr lang="en-US" sz="2600" dirty="0" smtClean="0"/>
              <a:t>IOM public health services Ten Essential Public Health Services 1994</a:t>
            </a:r>
            <a:endParaRPr lang="en-US" sz="2600" dirty="0"/>
          </a:p>
        </p:txBody>
      </p:sp>
      <p:sp>
        <p:nvSpPr>
          <p:cNvPr id="5" name="Content Placeholder 3"/>
          <p:cNvSpPr>
            <a:spLocks noGrp="1"/>
          </p:cNvSpPr>
          <p:nvPr>
            <p:ph idx="4294967295"/>
          </p:nvPr>
        </p:nvSpPr>
        <p:spPr>
          <a:xfrm>
            <a:off x="457200" y="1874837"/>
            <a:ext cx="8229600" cy="4525963"/>
          </a:xfrm>
          <a:prstGeom prst="rect">
            <a:avLst/>
          </a:prstGeom>
        </p:spPr>
        <p:txBody>
          <a:bodyPr/>
          <a:lstStyle/>
          <a:p>
            <a:r>
              <a:rPr lang="en-US" sz="2800" dirty="0" smtClean="0">
                <a:solidFill>
                  <a:srgbClr val="002060"/>
                </a:solidFill>
              </a:rPr>
              <a:t>Assessment:</a:t>
            </a:r>
          </a:p>
          <a:p>
            <a:pPr marL="914400" lvl="1" indent="-457200">
              <a:buFont typeface="+mj-lt"/>
              <a:buAutoNum type="arabicPeriod"/>
            </a:pPr>
            <a:r>
              <a:rPr lang="en-US" sz="2800" dirty="0" smtClean="0"/>
              <a:t>Monitor health status to identify and solve community health problems</a:t>
            </a:r>
          </a:p>
          <a:p>
            <a:pPr marL="914400" lvl="1" indent="-457200">
              <a:buFont typeface="+mj-lt"/>
              <a:buAutoNum type="arabicPeriod"/>
            </a:pPr>
            <a:r>
              <a:rPr lang="en-US" sz="2800" dirty="0" smtClean="0"/>
              <a:t>Diagnose and investigate health problems and health hazards  in the community </a:t>
            </a:r>
            <a:endParaRPr lang="en-US" sz="2800" dirty="0"/>
          </a:p>
        </p:txBody>
      </p:sp>
    </p:spTree>
    <p:extLst>
      <p:ext uri="{BB962C8B-B14F-4D97-AF65-F5344CB8AC3E}">
        <p14:creationId xmlns:p14="http://schemas.microsoft.com/office/powerpoint/2010/main" val="26918391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9275"/>
            <a:ext cx="8229600" cy="1143000"/>
          </a:xfrm>
        </p:spPr>
        <p:txBody>
          <a:bodyPr rtlCol="0">
            <a:noAutofit/>
          </a:bodyPr>
          <a:lstStyle/>
          <a:p>
            <a:r>
              <a:rPr lang="en-US" sz="2800" dirty="0" smtClean="0"/>
              <a:t>Ten Essential Public Health Services</a:t>
            </a:r>
            <a:endParaRPr lang="en-US" sz="2800" dirty="0"/>
          </a:p>
        </p:txBody>
      </p:sp>
      <p:sp>
        <p:nvSpPr>
          <p:cNvPr id="5" name="Content Placeholder 3"/>
          <p:cNvSpPr>
            <a:spLocks noGrp="1"/>
          </p:cNvSpPr>
          <p:nvPr>
            <p:ph idx="4294967295"/>
          </p:nvPr>
        </p:nvSpPr>
        <p:spPr>
          <a:xfrm>
            <a:off x="457200" y="1874837"/>
            <a:ext cx="8229600" cy="4525963"/>
          </a:xfrm>
          <a:prstGeom prst="rect">
            <a:avLst/>
          </a:prstGeom>
        </p:spPr>
        <p:txBody>
          <a:bodyPr/>
          <a:lstStyle/>
          <a:p>
            <a:r>
              <a:rPr lang="en-US" sz="2800" dirty="0" smtClean="0">
                <a:solidFill>
                  <a:srgbClr val="002060"/>
                </a:solidFill>
              </a:rPr>
              <a:t>Policy Development:</a:t>
            </a:r>
          </a:p>
          <a:p>
            <a:pPr marL="914400" lvl="1" indent="-457200">
              <a:buFont typeface="+mj-lt"/>
              <a:buAutoNum type="arabicPeriod" startAt="3"/>
            </a:pPr>
            <a:r>
              <a:rPr lang="en-US" sz="2800" dirty="0" smtClean="0"/>
              <a:t>Inform, educate, and empower people about health issues</a:t>
            </a:r>
          </a:p>
          <a:p>
            <a:pPr marL="914400" lvl="1" indent="-457200">
              <a:buFont typeface="+mj-lt"/>
              <a:buAutoNum type="arabicPeriod" startAt="3"/>
            </a:pPr>
            <a:r>
              <a:rPr lang="en-US" sz="2800" dirty="0" smtClean="0"/>
              <a:t>Mobilize community partnerships and action to identify and solve health problems</a:t>
            </a:r>
          </a:p>
          <a:p>
            <a:pPr marL="914400" lvl="1" indent="-457200">
              <a:buFont typeface="+mj-lt"/>
              <a:buAutoNum type="arabicPeriod" startAt="3"/>
            </a:pPr>
            <a:r>
              <a:rPr lang="en-US" sz="2800" dirty="0" smtClean="0"/>
              <a:t>Develop policies and plans that support individual and community health efforts</a:t>
            </a:r>
          </a:p>
        </p:txBody>
      </p:sp>
    </p:spTree>
    <p:extLst>
      <p:ext uri="{BB962C8B-B14F-4D97-AF65-F5344CB8AC3E}">
        <p14:creationId xmlns:p14="http://schemas.microsoft.com/office/powerpoint/2010/main" val="35525562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9275"/>
            <a:ext cx="8229600" cy="1143000"/>
          </a:xfrm>
        </p:spPr>
        <p:txBody>
          <a:bodyPr rtlCol="0">
            <a:noAutofit/>
          </a:bodyPr>
          <a:lstStyle/>
          <a:p>
            <a:r>
              <a:rPr lang="en-US" sz="2800" dirty="0" smtClean="0"/>
              <a:t>Ten Essential Public Health Services</a:t>
            </a:r>
            <a:endParaRPr lang="en-US" sz="2800" dirty="0"/>
          </a:p>
        </p:txBody>
      </p:sp>
      <p:sp>
        <p:nvSpPr>
          <p:cNvPr id="5" name="Content Placeholder 3"/>
          <p:cNvSpPr>
            <a:spLocks noGrp="1"/>
          </p:cNvSpPr>
          <p:nvPr>
            <p:ph idx="4294967295"/>
          </p:nvPr>
        </p:nvSpPr>
        <p:spPr>
          <a:xfrm>
            <a:off x="457200" y="1874837"/>
            <a:ext cx="8229600" cy="4525963"/>
          </a:xfrm>
          <a:prstGeom prst="rect">
            <a:avLst/>
          </a:prstGeom>
        </p:spPr>
        <p:txBody>
          <a:bodyPr/>
          <a:lstStyle/>
          <a:p>
            <a:r>
              <a:rPr lang="en-US" sz="2800" dirty="0" smtClean="0">
                <a:solidFill>
                  <a:srgbClr val="002060"/>
                </a:solidFill>
              </a:rPr>
              <a:t>Assurance:</a:t>
            </a:r>
          </a:p>
          <a:p>
            <a:pPr marL="914400" lvl="1" indent="-457200">
              <a:buFont typeface="+mj-lt"/>
              <a:buAutoNum type="arabicPeriod" startAt="6"/>
            </a:pPr>
            <a:r>
              <a:rPr lang="en-US" sz="2800" dirty="0" smtClean="0"/>
              <a:t>Enforce laws and regulations that protect health and ensure safety</a:t>
            </a:r>
          </a:p>
          <a:p>
            <a:pPr marL="914400" lvl="1" indent="-457200">
              <a:buFont typeface="+mj-lt"/>
              <a:buAutoNum type="arabicPeriod" startAt="6"/>
            </a:pPr>
            <a:r>
              <a:rPr lang="en-US" sz="2800" dirty="0" smtClean="0"/>
              <a:t>Link people to needed personal services and ensure the provision of health care when otherwise unavailable</a:t>
            </a:r>
          </a:p>
          <a:p>
            <a:pPr marL="914400" lvl="1" indent="-457200">
              <a:buFont typeface="+mj-lt"/>
              <a:buAutoNum type="arabicPeriod" startAt="6"/>
            </a:pPr>
            <a:r>
              <a:rPr lang="en-US" sz="2800" dirty="0" smtClean="0"/>
              <a:t>Ensure the provision of a competent public and personal health care workforce</a:t>
            </a:r>
          </a:p>
        </p:txBody>
      </p:sp>
    </p:spTree>
    <p:extLst>
      <p:ext uri="{BB962C8B-B14F-4D97-AF65-F5344CB8AC3E}">
        <p14:creationId xmlns:p14="http://schemas.microsoft.com/office/powerpoint/2010/main" val="14945858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9275"/>
            <a:ext cx="8229600" cy="1143000"/>
          </a:xfrm>
        </p:spPr>
        <p:txBody>
          <a:bodyPr rtlCol="0">
            <a:noAutofit/>
          </a:bodyPr>
          <a:lstStyle/>
          <a:p>
            <a:r>
              <a:rPr lang="en-US" sz="2800" dirty="0" smtClean="0"/>
              <a:t>Ten Essential Public Health Services</a:t>
            </a:r>
            <a:endParaRPr lang="en-US" sz="2800" dirty="0"/>
          </a:p>
        </p:txBody>
      </p:sp>
      <p:sp>
        <p:nvSpPr>
          <p:cNvPr id="5" name="Content Placeholder 3"/>
          <p:cNvSpPr>
            <a:spLocks noGrp="1"/>
          </p:cNvSpPr>
          <p:nvPr>
            <p:ph idx="4294967295"/>
          </p:nvPr>
        </p:nvSpPr>
        <p:spPr>
          <a:xfrm>
            <a:off x="457200" y="1874837"/>
            <a:ext cx="8229600" cy="4525963"/>
          </a:xfrm>
          <a:prstGeom prst="rect">
            <a:avLst/>
          </a:prstGeom>
        </p:spPr>
        <p:txBody>
          <a:bodyPr/>
          <a:lstStyle/>
          <a:p>
            <a:r>
              <a:rPr lang="en-US" sz="2800" dirty="0" smtClean="0">
                <a:solidFill>
                  <a:srgbClr val="002060"/>
                </a:solidFill>
              </a:rPr>
              <a:t>Assurance </a:t>
            </a:r>
            <a:r>
              <a:rPr lang="en-US" sz="2000" dirty="0" smtClean="0">
                <a:solidFill>
                  <a:srgbClr val="002060"/>
                </a:solidFill>
              </a:rPr>
              <a:t>(cont’d)</a:t>
            </a:r>
          </a:p>
          <a:p>
            <a:pPr marL="971550" lvl="1" indent="-514350">
              <a:buFont typeface="+mj-lt"/>
              <a:buAutoNum type="arabicPeriod" startAt="9"/>
            </a:pPr>
            <a:r>
              <a:rPr lang="en-US" sz="2800" dirty="0" smtClean="0"/>
              <a:t>Evaluate effectiveness, accessibility, and quality of personal and population-based health services</a:t>
            </a:r>
          </a:p>
          <a:p>
            <a:pPr marL="514350" indent="-457200"/>
            <a:r>
              <a:rPr lang="en-US" sz="2800" dirty="0" smtClean="0"/>
              <a:t>All three IOM Core functions</a:t>
            </a:r>
          </a:p>
          <a:p>
            <a:pPr marL="971550" lvl="1" indent="-514350">
              <a:buFont typeface="+mj-lt"/>
              <a:buAutoNum type="arabicPeriod" startAt="10"/>
            </a:pPr>
            <a:r>
              <a:rPr lang="en-US" sz="2800" dirty="0" smtClean="0"/>
              <a:t> Research for new insights and innovative solutions to health problems</a:t>
            </a:r>
          </a:p>
        </p:txBody>
      </p:sp>
    </p:spTree>
    <p:extLst>
      <p:ext uri="{BB962C8B-B14F-4D97-AF65-F5344CB8AC3E}">
        <p14:creationId xmlns:p14="http://schemas.microsoft.com/office/powerpoint/2010/main" val="10884208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381000" y="274638"/>
            <a:ext cx="8382000" cy="1249362"/>
          </a:xfrm>
        </p:spPr>
        <p:txBody>
          <a:bodyPr/>
          <a:lstStyle/>
          <a:p>
            <a:r>
              <a:rPr lang="en-US" sz="2800" dirty="0" smtClean="0"/>
              <a:t>10 Essential Public Health Services </a:t>
            </a:r>
            <a:r>
              <a:rPr lang="en-US" sz="2800" dirty="0" smtClean="0">
                <a:solidFill>
                  <a:srgbClr val="0070C0"/>
                </a:solidFill>
              </a:rPr>
              <a:t>with examples</a:t>
            </a:r>
          </a:p>
        </p:txBody>
      </p:sp>
      <p:sp>
        <p:nvSpPr>
          <p:cNvPr id="23555" name="Content Placeholder 2"/>
          <p:cNvSpPr>
            <a:spLocks noGrp="1"/>
          </p:cNvSpPr>
          <p:nvPr>
            <p:ph idx="4294967295"/>
          </p:nvPr>
        </p:nvSpPr>
        <p:spPr>
          <a:xfrm>
            <a:off x="457200" y="1600200"/>
            <a:ext cx="8229600" cy="4525963"/>
          </a:xfrm>
          <a:prstGeom prst="rect">
            <a:avLst/>
          </a:prstGeom>
        </p:spPr>
        <p:txBody>
          <a:bodyPr/>
          <a:lstStyle/>
          <a:p>
            <a:r>
              <a:rPr lang="en-US" sz="2800" dirty="0" smtClean="0">
                <a:solidFill>
                  <a:srgbClr val="002060"/>
                </a:solidFill>
              </a:rPr>
              <a:t>Core Function: </a:t>
            </a:r>
            <a:r>
              <a:rPr lang="en-US" sz="2800" dirty="0" smtClean="0"/>
              <a:t>Assessment</a:t>
            </a:r>
          </a:p>
          <a:p>
            <a:pPr marL="971550" lvl="1" indent="-514350">
              <a:buFont typeface="+mj-lt"/>
              <a:buAutoNum type="arabicPeriod"/>
            </a:pPr>
            <a:r>
              <a:rPr lang="en-US" sz="2800" dirty="0"/>
              <a:t>Monitor </a:t>
            </a:r>
            <a:r>
              <a:rPr lang="en-US" sz="2800" dirty="0" smtClean="0"/>
              <a:t>health status </a:t>
            </a:r>
            <a:r>
              <a:rPr lang="en-US" sz="2800" dirty="0"/>
              <a:t>to </a:t>
            </a:r>
            <a:r>
              <a:rPr lang="en-US" sz="2800" dirty="0" smtClean="0"/>
              <a:t>identify and </a:t>
            </a:r>
            <a:r>
              <a:rPr lang="en-US" sz="2800" dirty="0"/>
              <a:t>solve </a:t>
            </a:r>
            <a:r>
              <a:rPr lang="en-US" sz="2800" dirty="0" smtClean="0"/>
              <a:t>community health problems</a:t>
            </a:r>
          </a:p>
          <a:p>
            <a:pPr marL="1371600" lvl="2" indent="-514350"/>
            <a:r>
              <a:rPr lang="en-US" sz="2400" dirty="0" smtClean="0"/>
              <a:t>Ex. Health surveys and surveillance of reportable diseases</a:t>
            </a:r>
          </a:p>
          <a:p>
            <a:pPr marL="971550" lvl="1" indent="-514350">
              <a:buFont typeface="+mj-lt"/>
              <a:buAutoNum type="arabicPeriod"/>
            </a:pPr>
            <a:r>
              <a:rPr lang="en-US" sz="2800" dirty="0"/>
              <a:t>Diagnose </a:t>
            </a:r>
            <a:r>
              <a:rPr lang="en-US" sz="2800" dirty="0" smtClean="0"/>
              <a:t>and investigate health problems and health </a:t>
            </a:r>
            <a:r>
              <a:rPr lang="en-US" sz="2800" dirty="0"/>
              <a:t>hazards </a:t>
            </a:r>
            <a:r>
              <a:rPr lang="en-US" sz="2800" dirty="0" smtClean="0"/>
              <a:t>in the community</a:t>
            </a:r>
          </a:p>
          <a:p>
            <a:pPr marL="1371600" lvl="2" indent="-514350"/>
            <a:r>
              <a:rPr lang="en-US" sz="2400" dirty="0" smtClean="0"/>
              <a:t>Ex. Epidemic investigations and state public health laboratories</a:t>
            </a:r>
          </a:p>
        </p:txBody>
      </p:sp>
    </p:spTree>
    <p:extLst>
      <p:ext uri="{BB962C8B-B14F-4D97-AF65-F5344CB8AC3E}">
        <p14:creationId xmlns:p14="http://schemas.microsoft.com/office/powerpoint/2010/main" val="2355355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4294967295"/>
          </p:nvPr>
        </p:nvSpPr>
        <p:spPr>
          <a:xfrm>
            <a:off x="457200" y="1600200"/>
            <a:ext cx="8229600" cy="4525963"/>
          </a:xfrm>
          <a:prstGeom prst="rect">
            <a:avLst/>
          </a:prstGeom>
        </p:spPr>
        <p:txBody>
          <a:bodyPr/>
          <a:lstStyle/>
          <a:p>
            <a:pPr>
              <a:spcBef>
                <a:spcPts val="0"/>
              </a:spcBef>
            </a:pPr>
            <a:r>
              <a:rPr lang="en-US" sz="2800" dirty="0" smtClean="0">
                <a:solidFill>
                  <a:srgbClr val="002060"/>
                </a:solidFill>
              </a:rPr>
              <a:t>Core Function: </a:t>
            </a:r>
            <a:r>
              <a:rPr lang="en-US" sz="2800" dirty="0" smtClean="0"/>
              <a:t>Policy Development</a:t>
            </a:r>
          </a:p>
          <a:p>
            <a:pPr marL="971550" lvl="1" indent="-514350">
              <a:spcBef>
                <a:spcPts val="0"/>
              </a:spcBef>
              <a:buFont typeface="+mj-lt"/>
              <a:buAutoNum type="arabicPeriod" startAt="3"/>
            </a:pPr>
            <a:r>
              <a:rPr lang="en-US" sz="2800" dirty="0"/>
              <a:t>Inform, educate</a:t>
            </a:r>
            <a:r>
              <a:rPr lang="en-US" sz="2800" dirty="0" smtClean="0"/>
              <a:t>, and empower people about health issues</a:t>
            </a:r>
          </a:p>
          <a:p>
            <a:pPr marL="1371600" lvl="2" indent="-514350">
              <a:spcBef>
                <a:spcPts val="0"/>
              </a:spcBef>
            </a:pPr>
            <a:r>
              <a:rPr lang="en-US" sz="2400" dirty="0"/>
              <a:t>E</a:t>
            </a:r>
            <a:r>
              <a:rPr lang="en-US" sz="2400" dirty="0" smtClean="0"/>
              <a:t>x. Comprehensive state tobacco programs</a:t>
            </a:r>
          </a:p>
          <a:p>
            <a:pPr marL="971550" lvl="1" indent="-514350">
              <a:spcBef>
                <a:spcPts val="0"/>
              </a:spcBef>
              <a:buFont typeface="+mj-lt"/>
              <a:buAutoNum type="arabicPeriod" startAt="3"/>
            </a:pPr>
            <a:r>
              <a:rPr lang="en-US" sz="2800" dirty="0" smtClean="0"/>
              <a:t>Diagnose and investigate health problems and health hazards in the community</a:t>
            </a:r>
          </a:p>
          <a:p>
            <a:pPr marL="1371600" lvl="2" indent="-514350">
              <a:spcBef>
                <a:spcPts val="0"/>
              </a:spcBef>
            </a:pPr>
            <a:r>
              <a:rPr lang="en-US" sz="2400" dirty="0" smtClean="0"/>
              <a:t>Ex. Lead control programs</a:t>
            </a:r>
          </a:p>
          <a:p>
            <a:pPr marL="971550" lvl="1" indent="-514350">
              <a:spcBef>
                <a:spcPts val="0"/>
              </a:spcBef>
              <a:buFont typeface="+mj-lt"/>
              <a:buAutoNum type="arabicPeriod" startAt="5"/>
            </a:pPr>
            <a:r>
              <a:rPr lang="en-US" sz="2800" dirty="0"/>
              <a:t>Develop </a:t>
            </a:r>
            <a:r>
              <a:rPr lang="en-US" sz="2800" dirty="0" smtClean="0"/>
              <a:t>policies and </a:t>
            </a:r>
            <a:r>
              <a:rPr lang="en-US" sz="2800" dirty="0"/>
              <a:t>plans </a:t>
            </a:r>
            <a:r>
              <a:rPr lang="en-US" sz="2800" dirty="0" smtClean="0"/>
              <a:t>that support individual and community health efforts</a:t>
            </a:r>
          </a:p>
          <a:p>
            <a:pPr marL="1371600" lvl="2" indent="-514350">
              <a:spcBef>
                <a:spcPts val="0"/>
              </a:spcBef>
            </a:pPr>
            <a:r>
              <a:rPr lang="en-US" sz="2400" dirty="0"/>
              <a:t> </a:t>
            </a:r>
            <a:r>
              <a:rPr lang="en-US" sz="2400" dirty="0" smtClean="0"/>
              <a:t>Newborn screening for genetic diseases</a:t>
            </a:r>
          </a:p>
        </p:txBody>
      </p:sp>
      <p:sp>
        <p:nvSpPr>
          <p:cNvPr id="6" name="Title 1"/>
          <p:cNvSpPr>
            <a:spLocks noGrp="1"/>
          </p:cNvSpPr>
          <p:nvPr>
            <p:ph type="title"/>
          </p:nvPr>
        </p:nvSpPr>
        <p:spPr>
          <a:xfrm>
            <a:off x="381000" y="274638"/>
            <a:ext cx="8382000" cy="1249362"/>
          </a:xfrm>
        </p:spPr>
        <p:txBody>
          <a:bodyPr>
            <a:normAutofit/>
          </a:bodyPr>
          <a:lstStyle/>
          <a:p>
            <a:r>
              <a:rPr lang="en-US" sz="2800" dirty="0" smtClean="0"/>
              <a:t>10 Essential Public Health Services </a:t>
            </a:r>
            <a:r>
              <a:rPr lang="en-US" sz="2800" dirty="0" smtClean="0">
                <a:solidFill>
                  <a:srgbClr val="0070C0"/>
                </a:solidFill>
              </a:rPr>
              <a:t>with examples</a:t>
            </a:r>
          </a:p>
        </p:txBody>
      </p:sp>
    </p:spTree>
    <p:extLst>
      <p:ext uri="{BB962C8B-B14F-4D97-AF65-F5344CB8AC3E}">
        <p14:creationId xmlns:p14="http://schemas.microsoft.com/office/powerpoint/2010/main" val="21063351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4294967295"/>
          </p:nvPr>
        </p:nvSpPr>
        <p:spPr>
          <a:xfrm>
            <a:off x="457200" y="1600200"/>
            <a:ext cx="8229600" cy="4525963"/>
          </a:xfrm>
          <a:prstGeom prst="rect">
            <a:avLst/>
          </a:prstGeom>
        </p:spPr>
        <p:txBody>
          <a:bodyPr/>
          <a:lstStyle/>
          <a:p>
            <a:pPr>
              <a:spcBef>
                <a:spcPts val="0"/>
              </a:spcBef>
            </a:pPr>
            <a:r>
              <a:rPr lang="en-US" sz="2800" dirty="0" smtClean="0">
                <a:solidFill>
                  <a:srgbClr val="002060"/>
                </a:solidFill>
              </a:rPr>
              <a:t>Core Function: </a:t>
            </a:r>
            <a:r>
              <a:rPr lang="en-US" sz="2800" dirty="0" smtClean="0"/>
              <a:t>Assurance</a:t>
            </a:r>
          </a:p>
          <a:p>
            <a:pPr marL="971550" lvl="1" indent="-514350">
              <a:spcBef>
                <a:spcPts val="0"/>
              </a:spcBef>
              <a:buFont typeface="+mj-lt"/>
              <a:buAutoNum type="arabicPeriod" startAt="6"/>
            </a:pPr>
            <a:r>
              <a:rPr lang="en-US" sz="2800" dirty="0"/>
              <a:t>Enforce laws </a:t>
            </a:r>
            <a:r>
              <a:rPr lang="en-US" sz="2800" dirty="0" smtClean="0"/>
              <a:t>and regulations that protect </a:t>
            </a:r>
            <a:r>
              <a:rPr lang="en-US" sz="2800" dirty="0"/>
              <a:t>health </a:t>
            </a:r>
            <a:r>
              <a:rPr lang="en-US" sz="2800" dirty="0" smtClean="0"/>
              <a:t>and ensure safety</a:t>
            </a:r>
          </a:p>
          <a:p>
            <a:pPr lvl="2">
              <a:spcBef>
                <a:spcPts val="0"/>
              </a:spcBef>
            </a:pPr>
            <a:r>
              <a:rPr lang="en-US" sz="2400" dirty="0" smtClean="0"/>
              <a:t>Ex.  FDA drug approvals</a:t>
            </a:r>
          </a:p>
          <a:p>
            <a:pPr marL="971550" lvl="1" indent="-514350">
              <a:spcBef>
                <a:spcPts val="0"/>
              </a:spcBef>
              <a:buFont typeface="+mj-lt"/>
              <a:buAutoNum type="arabicPeriod" startAt="6"/>
            </a:pPr>
            <a:r>
              <a:rPr lang="en-US" sz="2800" dirty="0" smtClean="0"/>
              <a:t>Link people to needed personal health services and ensure the provision of </a:t>
            </a:r>
            <a:r>
              <a:rPr lang="en-US" sz="2800" dirty="0"/>
              <a:t>health </a:t>
            </a:r>
            <a:r>
              <a:rPr lang="en-US" sz="2800" dirty="0" smtClean="0"/>
              <a:t>care when otherwise </a:t>
            </a:r>
            <a:r>
              <a:rPr lang="en-US" sz="2800" dirty="0"/>
              <a:t>u</a:t>
            </a:r>
            <a:r>
              <a:rPr lang="en-US" sz="2800" dirty="0" smtClean="0"/>
              <a:t>navailable</a:t>
            </a:r>
          </a:p>
          <a:p>
            <a:pPr marL="1371600" lvl="2" indent="-514350">
              <a:spcBef>
                <a:spcPts val="0"/>
              </a:spcBef>
            </a:pPr>
            <a:r>
              <a:rPr lang="en-US" sz="2400" dirty="0" smtClean="0"/>
              <a:t>Ex. Community health centers</a:t>
            </a:r>
          </a:p>
        </p:txBody>
      </p:sp>
      <p:sp>
        <p:nvSpPr>
          <p:cNvPr id="6" name="Title 1"/>
          <p:cNvSpPr>
            <a:spLocks noGrp="1"/>
          </p:cNvSpPr>
          <p:nvPr>
            <p:ph type="title"/>
          </p:nvPr>
        </p:nvSpPr>
        <p:spPr>
          <a:xfrm>
            <a:off x="381000" y="274638"/>
            <a:ext cx="8382000" cy="1249362"/>
          </a:xfrm>
        </p:spPr>
        <p:txBody>
          <a:bodyPr>
            <a:normAutofit/>
          </a:bodyPr>
          <a:lstStyle/>
          <a:p>
            <a:r>
              <a:rPr lang="en-US" sz="2800" dirty="0" smtClean="0"/>
              <a:t>10 Essential Public Health Services </a:t>
            </a:r>
            <a:r>
              <a:rPr lang="en-US" sz="2800" dirty="0" smtClean="0">
                <a:solidFill>
                  <a:srgbClr val="0070C0"/>
                </a:solidFill>
              </a:rPr>
              <a:t>with examples</a:t>
            </a:r>
          </a:p>
        </p:txBody>
      </p:sp>
    </p:spTree>
    <p:extLst>
      <p:ext uri="{BB962C8B-B14F-4D97-AF65-F5344CB8AC3E}">
        <p14:creationId xmlns:p14="http://schemas.microsoft.com/office/powerpoint/2010/main" val="6549844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4294967295"/>
          </p:nvPr>
        </p:nvSpPr>
        <p:spPr>
          <a:xfrm>
            <a:off x="457200" y="1600200"/>
            <a:ext cx="8229600" cy="4525963"/>
          </a:xfrm>
          <a:prstGeom prst="rect">
            <a:avLst/>
          </a:prstGeom>
        </p:spPr>
        <p:txBody>
          <a:bodyPr/>
          <a:lstStyle/>
          <a:p>
            <a:pPr>
              <a:spcBef>
                <a:spcPts val="0"/>
              </a:spcBef>
            </a:pPr>
            <a:r>
              <a:rPr lang="en-US" sz="2800" dirty="0" smtClean="0">
                <a:solidFill>
                  <a:srgbClr val="002060"/>
                </a:solidFill>
              </a:rPr>
              <a:t>Core Function: </a:t>
            </a:r>
            <a:r>
              <a:rPr lang="en-US" sz="2800" dirty="0" smtClean="0"/>
              <a:t>Assurance</a:t>
            </a:r>
          </a:p>
          <a:p>
            <a:pPr marL="971550" lvl="1" indent="-514350">
              <a:spcBef>
                <a:spcPts val="0"/>
              </a:spcBef>
              <a:buFont typeface="+mj-lt"/>
              <a:buAutoNum type="arabicPeriod" startAt="8"/>
            </a:pPr>
            <a:r>
              <a:rPr lang="en-US" sz="2800" dirty="0"/>
              <a:t>Ensure the </a:t>
            </a:r>
            <a:r>
              <a:rPr lang="en-US" sz="2800" dirty="0" smtClean="0"/>
              <a:t>provision of </a:t>
            </a:r>
            <a:r>
              <a:rPr lang="en-US" sz="2800" dirty="0"/>
              <a:t>a </a:t>
            </a:r>
            <a:r>
              <a:rPr lang="en-US" sz="2800" dirty="0" smtClean="0"/>
              <a:t>competent public and personal healthcare workforce</a:t>
            </a:r>
          </a:p>
          <a:p>
            <a:pPr marL="1371600" lvl="2" indent="-514350">
              <a:spcBef>
                <a:spcPts val="0"/>
              </a:spcBef>
            </a:pPr>
            <a:r>
              <a:rPr lang="en-US" sz="2400" dirty="0" smtClean="0"/>
              <a:t>Ex.  Licensure of health professionals</a:t>
            </a:r>
          </a:p>
          <a:p>
            <a:pPr marL="971550" lvl="1" indent="-514350">
              <a:spcBef>
                <a:spcPts val="0"/>
              </a:spcBef>
              <a:buFont typeface="+mj-lt"/>
              <a:buAutoNum type="arabicPeriod" startAt="8"/>
            </a:pPr>
            <a:r>
              <a:rPr lang="en-US" sz="2800" dirty="0"/>
              <a:t>Evaluate </a:t>
            </a:r>
            <a:r>
              <a:rPr lang="en-US" sz="2800" dirty="0" smtClean="0"/>
              <a:t>effectiveness, accessibility, and quality of </a:t>
            </a:r>
            <a:r>
              <a:rPr lang="en-US" sz="2800" dirty="0"/>
              <a:t>personal </a:t>
            </a:r>
            <a:r>
              <a:rPr lang="en-US" sz="2800" dirty="0" smtClean="0"/>
              <a:t>and population-based health services</a:t>
            </a:r>
          </a:p>
          <a:p>
            <a:pPr marL="1371600" lvl="2" indent="-514350">
              <a:spcBef>
                <a:spcPts val="0"/>
              </a:spcBef>
            </a:pPr>
            <a:r>
              <a:rPr lang="en-US" sz="2400" dirty="0" smtClean="0"/>
              <a:t>Ex. Development of evidence-based recommendations</a:t>
            </a:r>
          </a:p>
        </p:txBody>
      </p:sp>
      <p:sp>
        <p:nvSpPr>
          <p:cNvPr id="6" name="Title 1"/>
          <p:cNvSpPr>
            <a:spLocks noGrp="1"/>
          </p:cNvSpPr>
          <p:nvPr>
            <p:ph type="title"/>
          </p:nvPr>
        </p:nvSpPr>
        <p:spPr>
          <a:xfrm>
            <a:off x="381000" y="274638"/>
            <a:ext cx="8382000" cy="1249362"/>
          </a:xfrm>
        </p:spPr>
        <p:txBody>
          <a:bodyPr>
            <a:normAutofit/>
          </a:bodyPr>
          <a:lstStyle/>
          <a:p>
            <a:r>
              <a:rPr lang="en-US" sz="2800" dirty="0" smtClean="0"/>
              <a:t>10 Essential Public Health Services </a:t>
            </a:r>
            <a:r>
              <a:rPr lang="en-US" sz="2800" dirty="0" smtClean="0">
                <a:solidFill>
                  <a:srgbClr val="0070C0"/>
                </a:solidFill>
              </a:rPr>
              <a:t>with examples</a:t>
            </a:r>
          </a:p>
        </p:txBody>
      </p:sp>
    </p:spTree>
    <p:extLst>
      <p:ext uri="{BB962C8B-B14F-4D97-AF65-F5344CB8AC3E}">
        <p14:creationId xmlns:p14="http://schemas.microsoft.com/office/powerpoint/2010/main" val="8844504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4294967295"/>
          </p:nvPr>
        </p:nvSpPr>
        <p:spPr>
          <a:xfrm>
            <a:off x="457200" y="1371600"/>
            <a:ext cx="8229600" cy="5171090"/>
          </a:xfrm>
          <a:prstGeom prst="rect">
            <a:avLst/>
          </a:prstGeom>
        </p:spPr>
        <p:txBody>
          <a:bodyPr>
            <a:normAutofit fontScale="92500" lnSpcReduction="20000"/>
          </a:bodyPr>
          <a:lstStyle/>
          <a:p>
            <a:pPr>
              <a:spcBef>
                <a:spcPts val="0"/>
              </a:spcBef>
            </a:pPr>
            <a:r>
              <a:rPr lang="en-US" sz="3000" dirty="0" smtClean="0">
                <a:solidFill>
                  <a:srgbClr val="002060"/>
                </a:solidFill>
              </a:rPr>
              <a:t>Core Function:</a:t>
            </a:r>
            <a:r>
              <a:rPr lang="en-US" sz="2800" dirty="0" smtClean="0">
                <a:solidFill>
                  <a:srgbClr val="002060"/>
                </a:solidFill>
              </a:rPr>
              <a:t> </a:t>
            </a:r>
            <a:r>
              <a:rPr lang="en-US" sz="2800" u="sng" dirty="0" smtClean="0"/>
              <a:t>All three IOM core functions</a:t>
            </a:r>
            <a:r>
              <a:rPr lang="en-US" sz="2800" dirty="0" smtClean="0"/>
              <a:t>	</a:t>
            </a:r>
          </a:p>
          <a:p>
            <a:pPr marL="914400" lvl="1" indent="-457200">
              <a:spcBef>
                <a:spcPts val="0"/>
              </a:spcBef>
              <a:buFont typeface="+mj-lt"/>
              <a:buAutoNum type="arabicPeriod" startAt="10"/>
            </a:pPr>
            <a:r>
              <a:rPr lang="en-US" sz="2800" dirty="0" smtClean="0"/>
              <a:t>Research for new insights and innovative solutions to health problems</a:t>
            </a:r>
          </a:p>
          <a:p>
            <a:pPr marL="1314450" lvl="2" indent="-457200">
              <a:spcBef>
                <a:spcPts val="0"/>
              </a:spcBef>
            </a:pPr>
            <a:r>
              <a:rPr lang="en-US" sz="2400" dirty="0" smtClean="0"/>
              <a:t>Ex. NIH and other federal agencies</a:t>
            </a:r>
            <a:endParaRPr lang="en-US" sz="2400" dirty="0"/>
          </a:p>
          <a:p>
            <a:pPr marL="57150" indent="0">
              <a:spcBef>
                <a:spcPts val="0"/>
              </a:spcBef>
              <a:buNone/>
            </a:pPr>
            <a:endParaRPr lang="en-US" sz="2800" dirty="0" smtClean="0"/>
          </a:p>
          <a:p>
            <a:pPr marL="57150" indent="0">
              <a:spcBef>
                <a:spcPts val="0"/>
              </a:spcBef>
              <a:buNone/>
            </a:pPr>
            <a:endParaRPr lang="en-US" sz="2800" dirty="0"/>
          </a:p>
          <a:p>
            <a:pPr marL="57150" indent="0">
              <a:spcBef>
                <a:spcPts val="0"/>
              </a:spcBef>
              <a:buNone/>
            </a:pPr>
            <a:endParaRPr lang="en-US" sz="2800" dirty="0" smtClean="0"/>
          </a:p>
          <a:p>
            <a:pPr marL="57150" indent="0">
              <a:spcBef>
                <a:spcPts val="0"/>
              </a:spcBef>
              <a:buNone/>
            </a:pPr>
            <a:endParaRPr lang="en-US" sz="2000" dirty="0" smtClean="0"/>
          </a:p>
          <a:p>
            <a:pPr marL="57150" indent="0">
              <a:spcBef>
                <a:spcPts val="0"/>
              </a:spcBef>
              <a:buNone/>
            </a:pPr>
            <a:endParaRPr lang="en-US" sz="2000" dirty="0"/>
          </a:p>
          <a:p>
            <a:pPr marL="57150" indent="0">
              <a:spcBef>
                <a:spcPts val="0"/>
              </a:spcBef>
              <a:buNone/>
            </a:pPr>
            <a:endParaRPr lang="en-US" sz="2000" dirty="0" smtClean="0"/>
          </a:p>
          <a:p>
            <a:pPr marL="57150" indent="0">
              <a:spcBef>
                <a:spcPts val="0"/>
              </a:spcBef>
              <a:buNone/>
            </a:pPr>
            <a:endParaRPr lang="en-US" sz="2000" dirty="0"/>
          </a:p>
          <a:p>
            <a:pPr marL="57150" indent="0">
              <a:spcBef>
                <a:spcPts val="0"/>
              </a:spcBef>
              <a:buNone/>
            </a:pPr>
            <a:endParaRPr lang="en-US" sz="2000" dirty="0" smtClean="0"/>
          </a:p>
          <a:p>
            <a:pPr marL="57150" indent="0">
              <a:spcBef>
                <a:spcPts val="0"/>
              </a:spcBef>
              <a:buNone/>
            </a:pPr>
            <a:endParaRPr lang="en-US" sz="2000" dirty="0"/>
          </a:p>
          <a:p>
            <a:pPr marL="57150" indent="0">
              <a:spcBef>
                <a:spcPts val="0"/>
              </a:spcBef>
              <a:buNone/>
            </a:pPr>
            <a:endParaRPr lang="en-US" sz="2000" dirty="0" smtClean="0"/>
          </a:p>
          <a:p>
            <a:pPr marL="57150" indent="0">
              <a:spcBef>
                <a:spcPts val="0"/>
              </a:spcBef>
              <a:buNone/>
            </a:pPr>
            <a:endParaRPr lang="en-US" sz="2000" dirty="0"/>
          </a:p>
          <a:p>
            <a:pPr marL="57150" indent="0">
              <a:spcBef>
                <a:spcPts val="0"/>
              </a:spcBef>
              <a:buNone/>
            </a:pPr>
            <a:endParaRPr lang="en-US" sz="2000" dirty="0" smtClean="0"/>
          </a:p>
          <a:p>
            <a:pPr marL="57150" indent="0">
              <a:spcBef>
                <a:spcPts val="0"/>
              </a:spcBef>
              <a:buNone/>
            </a:pPr>
            <a:endParaRPr lang="en-US" sz="1700" dirty="0" smtClean="0"/>
          </a:p>
          <a:p>
            <a:pPr marL="57150" indent="0">
              <a:spcBef>
                <a:spcPts val="0"/>
              </a:spcBef>
              <a:buNone/>
            </a:pPr>
            <a:endParaRPr lang="en-US" sz="1700" dirty="0"/>
          </a:p>
          <a:p>
            <a:pPr marL="57150" indent="0">
              <a:spcBef>
                <a:spcPts val="0"/>
              </a:spcBef>
              <a:buNone/>
            </a:pPr>
            <a:r>
              <a:rPr lang="en-US" sz="1700" dirty="0" smtClean="0"/>
              <a:t>Data </a:t>
            </a:r>
            <a:r>
              <a:rPr lang="en-US" sz="1700" dirty="0"/>
              <a:t>from Public Health in America. Essential Public Health Services. Available at http://www.health.gov/phfunctions/public.htm. </a:t>
            </a:r>
            <a:endParaRPr lang="en-US" sz="1700" dirty="0" smtClean="0"/>
          </a:p>
        </p:txBody>
      </p:sp>
      <p:sp>
        <p:nvSpPr>
          <p:cNvPr id="6" name="Title 1"/>
          <p:cNvSpPr>
            <a:spLocks noGrp="1"/>
          </p:cNvSpPr>
          <p:nvPr>
            <p:ph type="title"/>
          </p:nvPr>
        </p:nvSpPr>
        <p:spPr>
          <a:xfrm>
            <a:off x="381000" y="274638"/>
            <a:ext cx="8382000" cy="1249362"/>
          </a:xfrm>
        </p:spPr>
        <p:txBody>
          <a:bodyPr>
            <a:normAutofit/>
          </a:bodyPr>
          <a:lstStyle/>
          <a:p>
            <a:r>
              <a:rPr lang="en-US" sz="2800" dirty="0" smtClean="0"/>
              <a:t>10 Essential Public Health Services </a:t>
            </a:r>
            <a:r>
              <a:rPr lang="en-US" sz="2800" dirty="0" smtClean="0">
                <a:solidFill>
                  <a:srgbClr val="0070C0"/>
                </a:solidFill>
              </a:rPr>
              <a:t>with examples</a:t>
            </a:r>
          </a:p>
        </p:txBody>
      </p:sp>
      <p:pic>
        <p:nvPicPr>
          <p:cNvPr id="1026" name="Picture 2" descr="C:\Documents and Settings\D\Desktop\phs-figure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9005" y="2822028"/>
            <a:ext cx="3382698" cy="3090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37843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381000"/>
            <a:ext cx="8229600" cy="1600200"/>
          </a:xfrm>
        </p:spPr>
        <p:txBody>
          <a:bodyPr>
            <a:noAutofit/>
          </a:bodyPr>
          <a:lstStyle/>
          <a:p>
            <a:r>
              <a:rPr lang="en-US" sz="2600" dirty="0" smtClean="0"/>
              <a:t>Framework for viewing governmental public health agencies and their complicated connections</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2286000"/>
            <a:ext cx="6437313" cy="439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04137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17" y="356301"/>
            <a:ext cx="7869200" cy="1979466"/>
          </a:xfrm>
        </p:spPr>
        <p:txBody>
          <a:bodyPr rtlCol="0">
            <a:noAutofit/>
          </a:bodyPr>
          <a:lstStyle/>
          <a:p>
            <a:pPr fontAlgn="auto">
              <a:spcAft>
                <a:spcPts val="0"/>
              </a:spcAft>
              <a:defRPr/>
            </a:pPr>
            <a:r>
              <a:rPr lang="en-US" sz="2800" dirty="0" smtClean="0">
                <a:solidFill>
                  <a:srgbClr val="002060"/>
                </a:solidFill>
              </a:rPr>
              <a:t>Local Health Department Roles</a:t>
            </a:r>
            <a:endParaRPr lang="en-US" sz="2800" dirty="0">
              <a:solidFill>
                <a:srgbClr val="002060"/>
              </a:solidFill>
            </a:endParaRPr>
          </a:p>
        </p:txBody>
      </p:sp>
      <p:sp>
        <p:nvSpPr>
          <p:cNvPr id="5" name="Content Placeholder 3"/>
          <p:cNvSpPr>
            <a:spLocks noGrp="1"/>
          </p:cNvSpPr>
          <p:nvPr>
            <p:ph idx="4294967295"/>
          </p:nvPr>
        </p:nvSpPr>
        <p:spPr>
          <a:xfrm>
            <a:off x="457200" y="1347944"/>
            <a:ext cx="8229600" cy="4525963"/>
          </a:xfrm>
          <a:prstGeom prst="rect">
            <a:avLst/>
          </a:prstGeom>
        </p:spPr>
        <p:txBody>
          <a:bodyPr>
            <a:noAutofit/>
          </a:bodyPr>
          <a:lstStyle/>
          <a:p>
            <a:r>
              <a:rPr lang="en-US" sz="2800" dirty="0" smtClean="0"/>
              <a:t>Immunizations for those not covered by the private system</a:t>
            </a:r>
          </a:p>
          <a:p>
            <a:r>
              <a:rPr lang="en-US" sz="2800" dirty="0" smtClean="0"/>
              <a:t>Communicable disease surveillance and initial investigation of outbreaks</a:t>
            </a:r>
          </a:p>
          <a:p>
            <a:r>
              <a:rPr lang="en-US" sz="2800" dirty="0" smtClean="0"/>
              <a:t>Communicable disease control</a:t>
            </a:r>
          </a:p>
          <a:p>
            <a:r>
              <a:rPr lang="en-US" sz="2800" dirty="0" smtClean="0"/>
              <a:t>Inspection and licensing of restaurants</a:t>
            </a:r>
          </a:p>
          <a:p>
            <a:r>
              <a:rPr lang="en-US" sz="2800" dirty="0"/>
              <a:t>Environmental health surveillance</a:t>
            </a:r>
          </a:p>
          <a:p>
            <a:r>
              <a:rPr lang="en-US" sz="2800" dirty="0"/>
              <a:t>Coordinating public health screening programs</a:t>
            </a:r>
          </a:p>
          <a:p>
            <a:r>
              <a:rPr lang="en-US" sz="2800" dirty="0"/>
              <a:t>Tobacco control programs</a:t>
            </a:r>
          </a:p>
          <a:p>
            <a:r>
              <a:rPr lang="en-US" sz="2800" dirty="0"/>
              <a:t>Public health preparedness and response to </a:t>
            </a:r>
            <a:r>
              <a:rPr lang="en-US" sz="2800" dirty="0" smtClean="0"/>
              <a:t>disasters</a:t>
            </a:r>
          </a:p>
        </p:txBody>
      </p:sp>
    </p:spTree>
    <p:extLst>
      <p:ext uri="{BB962C8B-B14F-4D97-AF65-F5344CB8AC3E}">
        <p14:creationId xmlns:p14="http://schemas.microsoft.com/office/powerpoint/2010/main" val="6564259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881" y="387831"/>
            <a:ext cx="7727311" cy="1979466"/>
          </a:xfrm>
        </p:spPr>
        <p:txBody>
          <a:bodyPr rtlCol="0">
            <a:noAutofit/>
          </a:bodyPr>
          <a:lstStyle/>
          <a:p>
            <a:pPr fontAlgn="auto">
              <a:spcAft>
                <a:spcPts val="0"/>
              </a:spcAft>
              <a:defRPr/>
            </a:pPr>
            <a:r>
              <a:rPr lang="en-US" sz="2800" dirty="0" smtClean="0">
                <a:solidFill>
                  <a:srgbClr val="002060"/>
                </a:solidFill>
              </a:rPr>
              <a:t>State Health Department Roles</a:t>
            </a:r>
            <a:endParaRPr lang="en-US" sz="2800" dirty="0">
              <a:solidFill>
                <a:srgbClr val="002060"/>
              </a:solidFill>
            </a:endParaRPr>
          </a:p>
        </p:txBody>
      </p:sp>
      <p:sp>
        <p:nvSpPr>
          <p:cNvPr id="5" name="Content Placeholder 3"/>
          <p:cNvSpPr>
            <a:spLocks noGrp="1"/>
          </p:cNvSpPr>
          <p:nvPr>
            <p:ph idx="4294967295"/>
          </p:nvPr>
        </p:nvSpPr>
        <p:spPr>
          <a:xfrm>
            <a:off x="457200" y="1521370"/>
            <a:ext cx="8229600" cy="4525963"/>
          </a:xfrm>
          <a:prstGeom prst="rect">
            <a:avLst/>
          </a:prstGeom>
        </p:spPr>
        <p:txBody>
          <a:bodyPr>
            <a:normAutofit/>
          </a:bodyPr>
          <a:lstStyle/>
          <a:p>
            <a:r>
              <a:rPr lang="en-US" sz="2800" dirty="0" smtClean="0"/>
              <a:t>Collecting vital statistics</a:t>
            </a:r>
          </a:p>
          <a:p>
            <a:r>
              <a:rPr lang="en-US" sz="2800" dirty="0" smtClean="0"/>
              <a:t>Running a public health laboratory</a:t>
            </a:r>
          </a:p>
          <a:p>
            <a:r>
              <a:rPr lang="en-US" sz="2800" dirty="0" smtClean="0"/>
              <a:t>Licensing health professionals</a:t>
            </a:r>
          </a:p>
          <a:p>
            <a:r>
              <a:rPr lang="en-US" sz="2800" dirty="0" smtClean="0"/>
              <a:t>Administering nutrition program</a:t>
            </a:r>
          </a:p>
          <a:p>
            <a:r>
              <a:rPr lang="en-US" sz="2800" dirty="0" smtClean="0"/>
              <a:t>Regulating health facilities</a:t>
            </a:r>
          </a:p>
          <a:p>
            <a:r>
              <a:rPr lang="en-US" sz="2800" dirty="0"/>
              <a:t>Drinking water regulation</a:t>
            </a:r>
          </a:p>
          <a:p>
            <a:r>
              <a:rPr lang="en-US" sz="2800" dirty="0"/>
              <a:t>Administration of the state Medicaid program</a:t>
            </a:r>
          </a:p>
          <a:p>
            <a:r>
              <a:rPr lang="en-US" sz="2800" dirty="0"/>
              <a:t>Office of the medical </a:t>
            </a:r>
            <a:r>
              <a:rPr lang="en-US" sz="2800" dirty="0" smtClean="0"/>
              <a:t>examiner</a:t>
            </a:r>
          </a:p>
        </p:txBody>
      </p:sp>
    </p:spTree>
    <p:extLst>
      <p:ext uri="{BB962C8B-B14F-4D97-AF65-F5344CB8AC3E}">
        <p14:creationId xmlns:p14="http://schemas.microsoft.com/office/powerpoint/2010/main" val="18237948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219200"/>
          </a:xfrm>
        </p:spPr>
        <p:txBody>
          <a:bodyPr rtlCol="0">
            <a:noAutofit/>
          </a:bodyPr>
          <a:lstStyle/>
          <a:p>
            <a:pPr fontAlgn="auto">
              <a:spcAft>
                <a:spcPts val="0"/>
              </a:spcAft>
              <a:defRPr/>
            </a:pPr>
            <a:r>
              <a:rPr lang="en-US" sz="2800" dirty="0" smtClean="0">
                <a:solidFill>
                  <a:srgbClr val="002060"/>
                </a:solidFill>
              </a:rPr>
              <a:t>Federal Public Health Agencies Roles</a:t>
            </a:r>
            <a:endParaRPr lang="en-US" sz="2800" dirty="0">
              <a:solidFill>
                <a:srgbClr val="002060"/>
              </a:solidFill>
            </a:endParaRPr>
          </a:p>
        </p:txBody>
      </p:sp>
      <p:sp>
        <p:nvSpPr>
          <p:cNvPr id="5" name="Content Placeholder 3"/>
          <p:cNvSpPr>
            <a:spLocks noGrp="1"/>
          </p:cNvSpPr>
          <p:nvPr>
            <p:ph idx="4294967295"/>
          </p:nvPr>
        </p:nvSpPr>
        <p:spPr>
          <a:xfrm>
            <a:off x="457200" y="2008841"/>
            <a:ext cx="8458200" cy="4068763"/>
          </a:xfrm>
          <a:prstGeom prst="rect">
            <a:avLst/>
          </a:prstGeom>
        </p:spPr>
        <p:txBody>
          <a:bodyPr/>
          <a:lstStyle/>
          <a:p>
            <a:r>
              <a:rPr lang="en-US" sz="2800" dirty="0" smtClean="0"/>
              <a:t>The Department of Health and Human Services (DHHS) is the central public health agency of the federal government</a:t>
            </a:r>
          </a:p>
          <a:p>
            <a:pPr lvl="1"/>
            <a:r>
              <a:rPr lang="en-US" sz="2400" dirty="0" smtClean="0"/>
              <a:t>Responsible for the health of our nation</a:t>
            </a:r>
          </a:p>
          <a:p>
            <a:pPr lvl="1"/>
            <a:r>
              <a:rPr lang="en-US" sz="2400" dirty="0" smtClean="0"/>
              <a:t>Many sub-agencies</a:t>
            </a:r>
          </a:p>
          <a:p>
            <a:pPr lvl="2"/>
            <a:r>
              <a:rPr lang="en-US" sz="2200" dirty="0" smtClean="0"/>
              <a:t>See next slide</a:t>
            </a:r>
            <a:endParaRPr lang="en-US" sz="2200" dirty="0"/>
          </a:p>
        </p:txBody>
      </p:sp>
    </p:spTree>
    <p:extLst>
      <p:ext uri="{BB962C8B-B14F-4D97-AF65-F5344CB8AC3E}">
        <p14:creationId xmlns:p14="http://schemas.microsoft.com/office/powerpoint/2010/main" val="16903099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655637"/>
            <a:ext cx="8229600" cy="1143000"/>
          </a:xfrm>
        </p:spPr>
        <p:txBody>
          <a:bodyPr>
            <a:normAutofit/>
          </a:bodyPr>
          <a:lstStyle/>
          <a:p>
            <a:r>
              <a:rPr lang="en-US" sz="2800" dirty="0" smtClean="0"/>
              <a:t>Key Federal Health Agencies of the </a:t>
            </a:r>
            <a:r>
              <a:rPr lang="en-US" sz="2800" dirty="0" smtClean="0">
                <a:solidFill>
                  <a:srgbClr val="0070C0"/>
                </a:solidFill>
              </a:rPr>
              <a:t>DHHS </a:t>
            </a:r>
          </a:p>
        </p:txBody>
      </p:sp>
      <p:sp>
        <p:nvSpPr>
          <p:cNvPr id="2" name="Content Placeholder 1"/>
          <p:cNvSpPr>
            <a:spLocks noGrp="1"/>
          </p:cNvSpPr>
          <p:nvPr>
            <p:ph idx="4294967295"/>
          </p:nvPr>
        </p:nvSpPr>
        <p:spPr>
          <a:xfrm>
            <a:off x="457200" y="1874837"/>
            <a:ext cx="8229600" cy="4525963"/>
          </a:xfrm>
          <a:prstGeom prst="rect">
            <a:avLst/>
          </a:prstGeom>
        </p:spPr>
        <p:txBody>
          <a:bodyPr>
            <a:noAutofit/>
          </a:bodyPr>
          <a:lstStyle/>
          <a:p>
            <a:r>
              <a:rPr lang="en-US" sz="2600" dirty="0" smtClean="0">
                <a:solidFill>
                  <a:srgbClr val="002060"/>
                </a:solidFill>
              </a:rPr>
              <a:t>CDC</a:t>
            </a:r>
          </a:p>
          <a:p>
            <a:r>
              <a:rPr lang="en-US" sz="2600" dirty="0" smtClean="0">
                <a:solidFill>
                  <a:srgbClr val="002060"/>
                </a:solidFill>
              </a:rPr>
              <a:t>ATSDR</a:t>
            </a:r>
            <a:endParaRPr lang="en-US" sz="2600" dirty="0" smtClean="0">
              <a:solidFill>
                <a:srgbClr val="002060"/>
              </a:solidFill>
            </a:endParaRPr>
          </a:p>
          <a:p>
            <a:r>
              <a:rPr lang="en-US" sz="2600" dirty="0" smtClean="0">
                <a:solidFill>
                  <a:srgbClr val="002060"/>
                </a:solidFill>
              </a:rPr>
              <a:t>NIH</a:t>
            </a:r>
          </a:p>
          <a:p>
            <a:r>
              <a:rPr lang="en-US" sz="2600" dirty="0" smtClean="0">
                <a:solidFill>
                  <a:srgbClr val="002060"/>
                </a:solidFill>
              </a:rPr>
              <a:t>FDA</a:t>
            </a:r>
          </a:p>
          <a:p>
            <a:r>
              <a:rPr lang="en-US" sz="2600" dirty="0" smtClean="0">
                <a:solidFill>
                  <a:srgbClr val="002060"/>
                </a:solidFill>
              </a:rPr>
              <a:t>HRSA</a:t>
            </a:r>
          </a:p>
          <a:p>
            <a:r>
              <a:rPr lang="en-US" sz="2600" dirty="0" smtClean="0">
                <a:solidFill>
                  <a:srgbClr val="002060"/>
                </a:solidFill>
              </a:rPr>
              <a:t>AHRQ</a:t>
            </a:r>
          </a:p>
          <a:p>
            <a:r>
              <a:rPr lang="en-US" sz="2600" dirty="0" smtClean="0">
                <a:solidFill>
                  <a:srgbClr val="002060"/>
                </a:solidFill>
              </a:rPr>
              <a:t>SAMHSA</a:t>
            </a:r>
          </a:p>
          <a:p>
            <a:r>
              <a:rPr lang="en-US" sz="2600" dirty="0" smtClean="0">
                <a:solidFill>
                  <a:srgbClr val="002060"/>
                </a:solidFill>
              </a:rPr>
              <a:t>HIS</a:t>
            </a:r>
          </a:p>
          <a:p>
            <a:r>
              <a:rPr lang="en-US" sz="2600" dirty="0" smtClean="0"/>
              <a:t>Web search </a:t>
            </a:r>
            <a:r>
              <a:rPr lang="en-US" sz="2600" dirty="0" smtClean="0"/>
              <a:t>(“</a:t>
            </a:r>
            <a:r>
              <a:rPr lang="en-US" sz="2600" dirty="0" smtClean="0"/>
              <a:t>google”) to see what these stand for if you do not know what initials </a:t>
            </a:r>
            <a:r>
              <a:rPr lang="en-US" sz="2600" dirty="0" smtClean="0"/>
              <a:t>are</a:t>
            </a:r>
            <a:endParaRPr lang="en-US" sz="2600" dirty="0"/>
          </a:p>
        </p:txBody>
      </p:sp>
    </p:spTree>
    <p:extLst>
      <p:ext uri="{BB962C8B-B14F-4D97-AF65-F5344CB8AC3E}">
        <p14:creationId xmlns:p14="http://schemas.microsoft.com/office/powerpoint/2010/main" val="40954247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138" y="685800"/>
            <a:ext cx="8403021" cy="1143000"/>
          </a:xfrm>
        </p:spPr>
        <p:txBody>
          <a:bodyPr rtlCol="0">
            <a:noAutofit/>
          </a:bodyPr>
          <a:lstStyle/>
          <a:p>
            <a:pPr fontAlgn="auto">
              <a:spcAft>
                <a:spcPts val="0"/>
              </a:spcAft>
              <a:defRPr/>
            </a:pPr>
            <a:r>
              <a:rPr lang="en-US" sz="2800" dirty="0" smtClean="0"/>
              <a:t>Roles of </a:t>
            </a:r>
            <a:r>
              <a:rPr lang="en-US" sz="2800" dirty="0" smtClean="0">
                <a:solidFill>
                  <a:srgbClr val="0070C0"/>
                </a:solidFill>
              </a:rPr>
              <a:t>Global </a:t>
            </a:r>
            <a:r>
              <a:rPr lang="en-US" sz="2800" dirty="0" smtClean="0"/>
              <a:t>Health Organizations and Agencies</a:t>
            </a:r>
            <a:endParaRPr lang="en-US" sz="2800" dirty="0"/>
          </a:p>
        </p:txBody>
      </p:sp>
      <p:sp>
        <p:nvSpPr>
          <p:cNvPr id="5" name="Content Placeholder 3"/>
          <p:cNvSpPr>
            <a:spLocks noGrp="1"/>
          </p:cNvSpPr>
          <p:nvPr>
            <p:ph idx="4294967295"/>
          </p:nvPr>
        </p:nvSpPr>
        <p:spPr>
          <a:xfrm>
            <a:off x="457200" y="2103437"/>
            <a:ext cx="8229600" cy="4068763"/>
          </a:xfrm>
          <a:prstGeom prst="rect">
            <a:avLst/>
          </a:prstGeom>
        </p:spPr>
        <p:txBody>
          <a:bodyPr/>
          <a:lstStyle/>
          <a:p>
            <a:r>
              <a:rPr lang="en-US" sz="2800" dirty="0" smtClean="0"/>
              <a:t>Public health is increasingly becoming a global enterprise and global governmental efforts have grown dramatically in recent years</a:t>
            </a:r>
          </a:p>
          <a:p>
            <a:pPr lvl="1"/>
            <a:r>
              <a:rPr lang="en-US" sz="2400" dirty="0" smtClean="0"/>
              <a:t>See next slide for structure and governance</a:t>
            </a:r>
            <a:endParaRPr lang="en-US" sz="2400" dirty="0"/>
          </a:p>
        </p:txBody>
      </p:sp>
    </p:spTree>
    <p:extLst>
      <p:ext uri="{BB962C8B-B14F-4D97-AF65-F5344CB8AC3E}">
        <p14:creationId xmlns:p14="http://schemas.microsoft.com/office/powerpoint/2010/main" val="17886165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381000"/>
            <a:ext cx="8229600" cy="1905000"/>
          </a:xfrm>
        </p:spPr>
        <p:txBody>
          <a:bodyPr>
            <a:normAutofit/>
          </a:bodyPr>
          <a:lstStyle/>
          <a:p>
            <a:r>
              <a:rPr lang="en-US" sz="2800" dirty="0" smtClean="0"/>
              <a:t>Global Public Health Organizations</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2133600"/>
            <a:ext cx="8763000" cy="25559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59596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381000"/>
            <a:ext cx="8229600" cy="1905000"/>
          </a:xfrm>
        </p:spPr>
        <p:txBody>
          <a:bodyPr>
            <a:normAutofit/>
          </a:bodyPr>
          <a:lstStyle/>
          <a:p>
            <a:r>
              <a:rPr lang="en-US" sz="2800" dirty="0" smtClean="0"/>
              <a:t>Global Public Health Organizations</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2133600"/>
            <a:ext cx="8774644"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99983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076" y="685800"/>
            <a:ext cx="8308427" cy="1143000"/>
          </a:xfrm>
        </p:spPr>
        <p:txBody>
          <a:bodyPr rtlCol="0">
            <a:noAutofit/>
          </a:bodyPr>
          <a:lstStyle/>
          <a:p>
            <a:pPr fontAlgn="auto">
              <a:spcAft>
                <a:spcPts val="0"/>
              </a:spcAft>
              <a:defRPr/>
            </a:pPr>
            <a:r>
              <a:rPr lang="en-US" sz="2800" dirty="0" smtClean="0"/>
              <a:t>How Public Health Agencies</a:t>
            </a:r>
            <a:br>
              <a:rPr lang="en-US" sz="2800" dirty="0" smtClean="0"/>
            </a:br>
            <a:r>
              <a:rPr lang="en-US" sz="2800" dirty="0" smtClean="0">
                <a:solidFill>
                  <a:srgbClr val="0070C0"/>
                </a:solidFill>
              </a:rPr>
              <a:t>Work Together</a:t>
            </a:r>
            <a:endParaRPr lang="en-US" sz="2800" dirty="0">
              <a:solidFill>
                <a:srgbClr val="0070C0"/>
              </a:solidFill>
            </a:endParaRPr>
          </a:p>
        </p:txBody>
      </p:sp>
      <p:sp>
        <p:nvSpPr>
          <p:cNvPr id="5" name="Content Placeholder 3"/>
          <p:cNvSpPr>
            <a:spLocks noGrp="1"/>
          </p:cNvSpPr>
          <p:nvPr>
            <p:ph idx="4294967295"/>
          </p:nvPr>
        </p:nvSpPr>
        <p:spPr>
          <a:xfrm>
            <a:off x="457200" y="2057400"/>
            <a:ext cx="8458200" cy="4068763"/>
          </a:xfrm>
          <a:prstGeom prst="rect">
            <a:avLst/>
          </a:prstGeom>
        </p:spPr>
        <p:txBody>
          <a:bodyPr/>
          <a:lstStyle/>
          <a:p>
            <a:r>
              <a:rPr lang="en-US" sz="2800" b="1" dirty="0" smtClean="0"/>
              <a:t>Collaboration </a:t>
            </a:r>
            <a:r>
              <a:rPr lang="en-US" sz="2800" dirty="0" smtClean="0"/>
              <a:t>needs to be an everyday effort</a:t>
            </a:r>
          </a:p>
          <a:p>
            <a:pPr lvl="1"/>
            <a:r>
              <a:rPr lang="en-US" sz="2400" dirty="0" smtClean="0"/>
              <a:t>Not just a requirement for emergencies or epidemics</a:t>
            </a:r>
          </a:p>
          <a:p>
            <a:r>
              <a:rPr lang="en-US" sz="2800" dirty="0" smtClean="0"/>
              <a:t>Must coordinate local, state, federal and global public health agencies into one unified effort</a:t>
            </a:r>
          </a:p>
          <a:p>
            <a:pPr lvl="1"/>
            <a:r>
              <a:rPr lang="en-US" sz="2400" dirty="0" smtClean="0"/>
              <a:t>As evidenced by the public health response to SARS by the WHO, CDC, national agencies and local agencies</a:t>
            </a:r>
          </a:p>
          <a:p>
            <a:endParaRPr lang="en-US" sz="2800" dirty="0"/>
          </a:p>
        </p:txBody>
      </p:sp>
    </p:spTree>
    <p:extLst>
      <p:ext uri="{BB962C8B-B14F-4D97-AF65-F5344CB8AC3E}">
        <p14:creationId xmlns:p14="http://schemas.microsoft.com/office/powerpoint/2010/main" val="6775373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497" y="685800"/>
            <a:ext cx="7914290" cy="1143000"/>
          </a:xfrm>
        </p:spPr>
        <p:txBody>
          <a:bodyPr rtlCol="0">
            <a:noAutofit/>
          </a:bodyPr>
          <a:lstStyle/>
          <a:p>
            <a:r>
              <a:rPr lang="en-US" sz="2800" dirty="0" smtClean="0"/>
              <a:t>What </a:t>
            </a:r>
            <a:r>
              <a:rPr lang="en-US" sz="2800" dirty="0" smtClean="0">
                <a:solidFill>
                  <a:srgbClr val="0070C0"/>
                </a:solidFill>
              </a:rPr>
              <a:t>Other</a:t>
            </a:r>
            <a:r>
              <a:rPr lang="en-US" sz="2800" dirty="0" smtClean="0"/>
              <a:t> Government Agencies Are Involved in Health Issues?</a:t>
            </a:r>
            <a:endParaRPr lang="en-US" sz="2800" dirty="0"/>
          </a:p>
        </p:txBody>
      </p:sp>
      <p:sp>
        <p:nvSpPr>
          <p:cNvPr id="5" name="Content Placeholder 3"/>
          <p:cNvSpPr>
            <a:spLocks noGrp="1"/>
          </p:cNvSpPr>
          <p:nvPr>
            <p:ph idx="4294967295"/>
          </p:nvPr>
        </p:nvSpPr>
        <p:spPr>
          <a:xfrm>
            <a:off x="457200" y="2120464"/>
            <a:ext cx="8458200" cy="4068763"/>
          </a:xfrm>
          <a:prstGeom prst="rect">
            <a:avLst/>
          </a:prstGeom>
        </p:spPr>
        <p:txBody>
          <a:bodyPr/>
          <a:lstStyle/>
          <a:p>
            <a:r>
              <a:rPr lang="en-US" sz="2800" dirty="0" smtClean="0"/>
              <a:t>Environmental Protection Agency (EPA)</a:t>
            </a:r>
          </a:p>
          <a:p>
            <a:pPr lvl="1"/>
            <a:r>
              <a:rPr lang="en-US" sz="2400" dirty="0" smtClean="0"/>
              <a:t>Examines environmental health issues and makes recommendations</a:t>
            </a:r>
          </a:p>
          <a:p>
            <a:r>
              <a:rPr lang="en-US" sz="2800" dirty="0" smtClean="0"/>
              <a:t>Occupational Safety and Health Administration (OSHA)</a:t>
            </a:r>
          </a:p>
          <a:p>
            <a:pPr lvl="1"/>
            <a:r>
              <a:rPr lang="en-US" sz="2400" dirty="0" smtClean="0"/>
              <a:t>Aims to reduce injuries and hazardous exposures </a:t>
            </a:r>
            <a:br>
              <a:rPr lang="en-US" sz="2400" dirty="0" smtClean="0"/>
            </a:br>
            <a:r>
              <a:rPr lang="en-US" sz="2400" dirty="0" smtClean="0"/>
              <a:t>in the workplace</a:t>
            </a:r>
          </a:p>
          <a:p>
            <a:r>
              <a:rPr lang="en-US" sz="2800" dirty="0" smtClean="0"/>
              <a:t>Department of Homeland Security</a:t>
            </a:r>
          </a:p>
          <a:p>
            <a:pPr lvl="1"/>
            <a:r>
              <a:rPr lang="en-US" sz="2400" dirty="0" smtClean="0"/>
              <a:t>Preparation and response to disasters and terrorism</a:t>
            </a:r>
            <a:endParaRPr lang="en-US" sz="2400" dirty="0"/>
          </a:p>
        </p:txBody>
      </p:sp>
    </p:spTree>
    <p:extLst>
      <p:ext uri="{BB962C8B-B14F-4D97-AF65-F5344CB8AC3E}">
        <p14:creationId xmlns:p14="http://schemas.microsoft.com/office/powerpoint/2010/main" val="40358959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966" y="685800"/>
            <a:ext cx="8213834" cy="1143000"/>
          </a:xfrm>
        </p:spPr>
        <p:txBody>
          <a:bodyPr rtlCol="0">
            <a:noAutofit/>
          </a:bodyPr>
          <a:lstStyle/>
          <a:p>
            <a:r>
              <a:rPr lang="en-US" sz="2800" dirty="0" smtClean="0"/>
              <a:t>What Other Government Agencies </a:t>
            </a:r>
            <a:br>
              <a:rPr lang="en-US" sz="2800" dirty="0" smtClean="0"/>
            </a:br>
            <a:r>
              <a:rPr lang="en-US" sz="2800" dirty="0" smtClean="0"/>
              <a:t>Are Involved in Health Issues?</a:t>
            </a:r>
            <a:endParaRPr lang="en-US" sz="2800" dirty="0"/>
          </a:p>
        </p:txBody>
      </p:sp>
      <p:sp>
        <p:nvSpPr>
          <p:cNvPr id="5" name="Content Placeholder 3"/>
          <p:cNvSpPr>
            <a:spLocks noGrp="1"/>
          </p:cNvSpPr>
          <p:nvPr>
            <p:ph idx="4294967295"/>
          </p:nvPr>
        </p:nvSpPr>
        <p:spPr>
          <a:xfrm>
            <a:off x="457200" y="2057400"/>
            <a:ext cx="8305800" cy="4068763"/>
          </a:xfrm>
          <a:prstGeom prst="rect">
            <a:avLst/>
          </a:prstGeom>
        </p:spPr>
        <p:txBody>
          <a:bodyPr/>
          <a:lstStyle/>
          <a:p>
            <a:r>
              <a:rPr lang="en-US" sz="2800" dirty="0" smtClean="0"/>
              <a:t>Department of Agriculture &amp; the FDA</a:t>
            </a:r>
          </a:p>
          <a:p>
            <a:pPr lvl="1"/>
            <a:r>
              <a:rPr lang="en-US" sz="2400" dirty="0" smtClean="0"/>
              <a:t>Protects the nation’s food supply</a:t>
            </a:r>
          </a:p>
          <a:p>
            <a:r>
              <a:rPr lang="en-US" sz="2800" dirty="0" smtClean="0"/>
              <a:t>Department of Housing and Urban Development</a:t>
            </a:r>
          </a:p>
          <a:p>
            <a:pPr lvl="1"/>
            <a:r>
              <a:rPr lang="en-US" sz="2400" dirty="0" smtClean="0"/>
              <a:t>Influences the built environment and its impacts on health</a:t>
            </a:r>
          </a:p>
          <a:p>
            <a:r>
              <a:rPr lang="en-US" sz="2800" dirty="0" smtClean="0"/>
              <a:t>Department of Energy</a:t>
            </a:r>
          </a:p>
          <a:p>
            <a:pPr lvl="1"/>
            <a:r>
              <a:rPr lang="en-US" sz="2400" dirty="0" smtClean="0"/>
              <a:t>Sets radiation safety standards for nuclear power plants and other sources of energy</a:t>
            </a:r>
            <a:endParaRPr lang="en-US" sz="2400" dirty="0"/>
          </a:p>
        </p:txBody>
      </p:sp>
    </p:spTree>
    <p:extLst>
      <p:ext uri="{BB962C8B-B14F-4D97-AF65-F5344CB8AC3E}">
        <p14:creationId xmlns:p14="http://schemas.microsoft.com/office/powerpoint/2010/main" val="24298726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793" y="685800"/>
            <a:ext cx="8071946" cy="1143000"/>
          </a:xfrm>
        </p:spPr>
        <p:txBody>
          <a:bodyPr rtlCol="0">
            <a:noAutofit/>
          </a:bodyPr>
          <a:lstStyle/>
          <a:p>
            <a:pPr fontAlgn="auto">
              <a:spcAft>
                <a:spcPts val="0"/>
              </a:spcAft>
              <a:defRPr/>
            </a:pPr>
            <a:r>
              <a:rPr lang="en-US" sz="2800" dirty="0" smtClean="0"/>
              <a:t>What Roles Do </a:t>
            </a:r>
            <a:r>
              <a:rPr lang="en-US" sz="2800" dirty="0" smtClean="0">
                <a:solidFill>
                  <a:srgbClr val="0070C0"/>
                </a:solidFill>
              </a:rPr>
              <a:t>Non-Governmental</a:t>
            </a:r>
            <a:r>
              <a:rPr lang="en-US" sz="2800" dirty="0" smtClean="0"/>
              <a:t> Organizations Play in Public Health?</a:t>
            </a:r>
            <a:endParaRPr lang="en-US" sz="2800" dirty="0"/>
          </a:p>
        </p:txBody>
      </p:sp>
      <p:sp>
        <p:nvSpPr>
          <p:cNvPr id="5" name="Content Placeholder 3"/>
          <p:cNvSpPr>
            <a:spLocks noGrp="1"/>
          </p:cNvSpPr>
          <p:nvPr>
            <p:ph idx="4294967295"/>
          </p:nvPr>
        </p:nvSpPr>
        <p:spPr>
          <a:xfrm>
            <a:off x="457200" y="2120464"/>
            <a:ext cx="8229600" cy="4068763"/>
          </a:xfrm>
          <a:prstGeom prst="rect">
            <a:avLst/>
          </a:prstGeom>
        </p:spPr>
        <p:txBody>
          <a:bodyPr/>
          <a:lstStyle/>
          <a:p>
            <a:r>
              <a:rPr lang="en-US" sz="2800" dirty="0" smtClean="0"/>
              <a:t>The American Red Cross</a:t>
            </a:r>
          </a:p>
          <a:p>
            <a:pPr lvl="1"/>
            <a:r>
              <a:rPr lang="en-US" sz="2400" dirty="0" smtClean="0"/>
              <a:t>Collects blood donations</a:t>
            </a:r>
          </a:p>
          <a:p>
            <a:pPr lvl="1"/>
            <a:r>
              <a:rPr lang="en-US" sz="2400" dirty="0" smtClean="0"/>
              <a:t>Obtains donations, mobilizes volunteers, and publicizes the need for disaster assistance</a:t>
            </a:r>
          </a:p>
          <a:p>
            <a:r>
              <a:rPr lang="en-US" sz="2800" dirty="0" smtClean="0"/>
              <a:t>Doctors without Borders, Chiropractors without Borders &amp; Physicians for Social Responsibility</a:t>
            </a:r>
          </a:p>
          <a:p>
            <a:pPr lvl="1"/>
            <a:r>
              <a:rPr lang="en-US" sz="2400" dirty="0" smtClean="0"/>
              <a:t>Physician groups that advocate, seek funding, and address ethical implementation of programs</a:t>
            </a:r>
          </a:p>
          <a:p>
            <a:pPr lvl="1"/>
            <a:endParaRPr lang="en-US" sz="2400" dirty="0" smtClean="0"/>
          </a:p>
        </p:txBody>
      </p:sp>
    </p:spTree>
    <p:extLst>
      <p:ext uri="{BB962C8B-B14F-4D97-AF65-F5344CB8AC3E}">
        <p14:creationId xmlns:p14="http://schemas.microsoft.com/office/powerpoint/2010/main" val="25980144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497" y="685800"/>
            <a:ext cx="8056180" cy="1143000"/>
          </a:xfrm>
        </p:spPr>
        <p:txBody>
          <a:bodyPr rtlCol="0">
            <a:noAutofit/>
          </a:bodyPr>
          <a:lstStyle/>
          <a:p>
            <a:pPr fontAlgn="auto">
              <a:spcAft>
                <a:spcPts val="0"/>
              </a:spcAft>
              <a:defRPr/>
            </a:pPr>
            <a:r>
              <a:rPr lang="en-US" sz="2800" dirty="0" smtClean="0"/>
              <a:t>What Roles Do Non-Governmental Organizations Play in Public Health?</a:t>
            </a:r>
            <a:endParaRPr lang="en-US" sz="2800" dirty="0"/>
          </a:p>
        </p:txBody>
      </p:sp>
      <p:sp>
        <p:nvSpPr>
          <p:cNvPr id="5" name="Content Placeholder 3"/>
          <p:cNvSpPr>
            <a:spLocks noGrp="1"/>
          </p:cNvSpPr>
          <p:nvPr>
            <p:ph idx="4294967295"/>
          </p:nvPr>
        </p:nvSpPr>
        <p:spPr>
          <a:xfrm>
            <a:off x="457200" y="2120464"/>
            <a:ext cx="8229600" cy="4068763"/>
          </a:xfrm>
          <a:prstGeom prst="rect">
            <a:avLst/>
          </a:prstGeom>
        </p:spPr>
        <p:txBody>
          <a:bodyPr/>
          <a:lstStyle/>
          <a:p>
            <a:r>
              <a:rPr lang="en-US" sz="2800" dirty="0" smtClean="0"/>
              <a:t>Advocacy groups</a:t>
            </a:r>
          </a:p>
          <a:p>
            <a:pPr lvl="1"/>
            <a:r>
              <a:rPr lang="en-US" sz="2400" dirty="0" smtClean="0"/>
              <a:t>Advocate for public health interventions and aim to influence policy decisions</a:t>
            </a:r>
          </a:p>
          <a:p>
            <a:r>
              <a:rPr lang="en-US" sz="2800" dirty="0" smtClean="0"/>
              <a:t>Private Organizations such as the American Cancer Society, The American Heart Association and the March of Dimes</a:t>
            </a:r>
          </a:p>
          <a:p>
            <a:pPr lvl="1"/>
            <a:r>
              <a:rPr lang="en-US" sz="2400" dirty="0" smtClean="0"/>
              <a:t>Provide public health education, support research, develop evidence-based recommendations, and other services</a:t>
            </a:r>
          </a:p>
          <a:p>
            <a:pPr lvl="1"/>
            <a:endParaRPr lang="en-US" sz="2800" dirty="0"/>
          </a:p>
        </p:txBody>
      </p:sp>
    </p:spTree>
    <p:extLst>
      <p:ext uri="{BB962C8B-B14F-4D97-AF65-F5344CB8AC3E}">
        <p14:creationId xmlns:p14="http://schemas.microsoft.com/office/powerpoint/2010/main" val="40282371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669" y="685800"/>
            <a:ext cx="8276898" cy="1143000"/>
          </a:xfrm>
        </p:spPr>
        <p:txBody>
          <a:bodyPr rtlCol="0">
            <a:noAutofit/>
          </a:bodyPr>
          <a:lstStyle/>
          <a:p>
            <a:pPr fontAlgn="auto">
              <a:spcAft>
                <a:spcPts val="0"/>
              </a:spcAft>
              <a:defRPr/>
            </a:pPr>
            <a:r>
              <a:rPr lang="en-US" sz="2800" dirty="0" smtClean="0"/>
              <a:t>What Roles Do Non-Governmental Organizations Play in Public Health?</a:t>
            </a:r>
            <a:endParaRPr lang="en-US" sz="2800" dirty="0"/>
          </a:p>
        </p:txBody>
      </p:sp>
      <p:sp>
        <p:nvSpPr>
          <p:cNvPr id="5" name="Content Placeholder 3"/>
          <p:cNvSpPr>
            <a:spLocks noGrp="1"/>
          </p:cNvSpPr>
          <p:nvPr>
            <p:ph idx="4294967295"/>
          </p:nvPr>
        </p:nvSpPr>
        <p:spPr>
          <a:xfrm>
            <a:off x="457200" y="2120464"/>
            <a:ext cx="8229600" cy="4068763"/>
          </a:xfrm>
          <a:prstGeom prst="rect">
            <a:avLst/>
          </a:prstGeom>
        </p:spPr>
        <p:txBody>
          <a:bodyPr/>
          <a:lstStyle/>
          <a:p>
            <a:r>
              <a:rPr lang="en-US" sz="2800" dirty="0" smtClean="0"/>
              <a:t>CARE &amp; Oxfam International</a:t>
            </a:r>
          </a:p>
          <a:p>
            <a:pPr lvl="1"/>
            <a:r>
              <a:rPr lang="en-US" sz="2400" dirty="0" smtClean="0"/>
              <a:t>Provide services and advocate for global health-related crises</a:t>
            </a:r>
          </a:p>
          <a:p>
            <a:r>
              <a:rPr lang="en-US" sz="2800" dirty="0" smtClean="0"/>
              <a:t>Private foundations such as the Gates Foundation &amp; Robert Wood Johnson Foundation</a:t>
            </a:r>
          </a:p>
          <a:p>
            <a:pPr lvl="1"/>
            <a:r>
              <a:rPr lang="en-US" sz="2400" dirty="0" smtClean="0"/>
              <a:t>Fund public health efforts and stimulate government funding</a:t>
            </a:r>
          </a:p>
          <a:p>
            <a:pPr lvl="1"/>
            <a:endParaRPr lang="en-US" sz="2800" dirty="0"/>
          </a:p>
        </p:txBody>
      </p:sp>
    </p:spTree>
    <p:extLst>
      <p:ext uri="{BB962C8B-B14F-4D97-AF65-F5344CB8AC3E}">
        <p14:creationId xmlns:p14="http://schemas.microsoft.com/office/powerpoint/2010/main" val="25664689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85642"/>
            <a:ext cx="8229600" cy="1143000"/>
          </a:xfrm>
        </p:spPr>
        <p:txBody>
          <a:bodyPr rtlCol="0">
            <a:noAutofit/>
          </a:bodyPr>
          <a:lstStyle/>
          <a:p>
            <a:pPr fontAlgn="auto">
              <a:spcAft>
                <a:spcPts val="0"/>
              </a:spcAft>
              <a:defRPr/>
            </a:pPr>
            <a:r>
              <a:rPr lang="en-US" sz="2800" dirty="0" smtClean="0"/>
              <a:t>How Can Public Health Agencies </a:t>
            </a:r>
            <a:r>
              <a:rPr lang="en-US" sz="2800" dirty="0" smtClean="0">
                <a:solidFill>
                  <a:srgbClr val="0070C0"/>
                </a:solidFill>
              </a:rPr>
              <a:t>Partner</a:t>
            </a:r>
            <a:r>
              <a:rPr lang="en-US" sz="2800" dirty="0" smtClean="0">
                <a:solidFill>
                  <a:srgbClr val="002060"/>
                </a:solidFill>
              </a:rPr>
              <a:t> </a:t>
            </a:r>
            <a:r>
              <a:rPr lang="en-US" sz="2800" dirty="0" smtClean="0"/>
              <a:t>with Health Care to Improve the Response to Health Problems?</a:t>
            </a:r>
            <a:endParaRPr lang="en-US" sz="2800" dirty="0"/>
          </a:p>
        </p:txBody>
      </p:sp>
      <p:sp>
        <p:nvSpPr>
          <p:cNvPr id="5" name="Content Placeholder 2"/>
          <p:cNvSpPr txBox="1">
            <a:spLocks/>
          </p:cNvSpPr>
          <p:nvPr/>
        </p:nvSpPr>
        <p:spPr bwMode="auto">
          <a:xfrm>
            <a:off x="457200" y="2789237"/>
            <a:ext cx="8229600" cy="3459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Clinicians</a:t>
            </a:r>
            <a:r>
              <a:rPr kumimoji="0" lang="en-US" sz="2800" b="0" i="0" u="none" strike="noStrike" kern="1200" cap="none" spc="0" normalizeH="0" noProof="0" dirty="0" smtClean="0">
                <a:ln>
                  <a:noFill/>
                </a:ln>
                <a:solidFill>
                  <a:schemeClr val="tx1"/>
                </a:solidFill>
                <a:effectLst/>
                <a:uLnTx/>
                <a:uFillTx/>
                <a:latin typeface="+mn-lt"/>
                <a:ea typeface="+mn-ea"/>
                <a:cs typeface="+mn-cs"/>
              </a:rPr>
              <a:t> and public health professionals share a common commitment to:</a:t>
            </a:r>
          </a:p>
          <a:p>
            <a:pPr marL="800100" lvl="1" indent="-342900">
              <a:spcBef>
                <a:spcPct val="20000"/>
              </a:spcBef>
              <a:buFont typeface="Arial" charset="0"/>
              <a:buChar char="•"/>
              <a:defRPr/>
            </a:pPr>
            <a:r>
              <a:rPr kumimoji="0" lang="en-US" sz="2800" b="0" i="0" u="none" strike="noStrike" kern="1200" cap="none" spc="0" normalizeH="0" noProof="0" dirty="0" smtClean="0">
                <a:ln>
                  <a:noFill/>
                </a:ln>
                <a:solidFill>
                  <a:schemeClr val="tx1"/>
                </a:solidFill>
                <a:effectLst/>
                <a:uLnTx/>
                <a:uFillTx/>
                <a:latin typeface="+mn-lt"/>
                <a:ea typeface="+mn-ea"/>
                <a:cs typeface="+mn-cs"/>
              </a:rPr>
              <a:t>Evidence-based thinking</a:t>
            </a:r>
          </a:p>
          <a:p>
            <a:pPr marL="800100" lvl="1" indent="-342900">
              <a:spcBef>
                <a:spcPct val="20000"/>
              </a:spcBef>
              <a:buFont typeface="Arial" charset="0"/>
              <a:buChar char="•"/>
              <a:defRPr/>
            </a:pPr>
            <a:r>
              <a:rPr kumimoji="0" lang="en-US" sz="2800" b="0" i="0" u="none" strike="noStrike" kern="1200" cap="none" spc="0" normalizeH="0" noProof="0" dirty="0" smtClean="0">
                <a:ln>
                  <a:noFill/>
                </a:ln>
                <a:solidFill>
                  <a:schemeClr val="tx1"/>
                </a:solidFill>
                <a:effectLst/>
                <a:uLnTx/>
                <a:uFillTx/>
                <a:latin typeface="+mn-lt"/>
                <a:ea typeface="+mn-ea"/>
                <a:cs typeface="+mn-cs"/>
              </a:rPr>
              <a:t>Cost-effective delivery of services</a:t>
            </a:r>
          </a:p>
          <a:p>
            <a:pPr marL="800100" lvl="1" indent="-342900">
              <a:spcBef>
                <a:spcPct val="20000"/>
              </a:spcBef>
              <a:buFont typeface="Arial" charset="0"/>
              <a:buChar char="•"/>
              <a:defRPr/>
            </a:pPr>
            <a:r>
              <a:rPr kumimoji="0" lang="en-US" sz="2800" b="0" i="0" u="none" strike="noStrike" kern="1200" cap="none" spc="0" normalizeH="0" noProof="0" dirty="0" smtClean="0">
                <a:ln>
                  <a:noFill/>
                </a:ln>
                <a:solidFill>
                  <a:schemeClr val="tx1"/>
                </a:solidFill>
                <a:effectLst/>
                <a:uLnTx/>
                <a:uFillTx/>
                <a:latin typeface="+mn-lt"/>
                <a:ea typeface="+mn-ea"/>
                <a:cs typeface="+mn-cs"/>
              </a:rPr>
              <a:t>Providing quality services to the entire population and eliminating health disparities</a:t>
            </a:r>
          </a:p>
          <a:p>
            <a:pPr marL="800100" lvl="1" indent="-342900">
              <a:spcBef>
                <a:spcPct val="20000"/>
              </a:spcBef>
              <a:buFont typeface="Arial" charset="0"/>
              <a:buChar char="•"/>
              <a:defRPr/>
            </a:pPr>
            <a:r>
              <a:rPr kumimoji="0" lang="en-US" sz="2800" b="0" i="0" u="none" strike="noStrike" kern="1200" cap="none" spc="0" normalizeH="0" noProof="0" dirty="0" smtClean="0">
                <a:ln>
                  <a:noFill/>
                </a:ln>
                <a:solidFill>
                  <a:schemeClr val="tx1"/>
                </a:solidFill>
                <a:effectLst/>
                <a:uLnTx/>
                <a:uFillTx/>
                <a:latin typeface="+mn-lt"/>
                <a:ea typeface="+mn-ea"/>
                <a:cs typeface="+mn-cs"/>
              </a:rPr>
              <a:t>Computerized and confidential data systems</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a:r>
            <a:br>
              <a:rPr kumimoji="0" lang="en-US" sz="2800" b="0" i="0" u="none" strike="noStrike" kern="1200" cap="none" spc="0" normalizeH="0" baseline="0" noProof="0" dirty="0" smtClean="0">
                <a:ln>
                  <a:noFill/>
                </a:ln>
                <a:solidFill>
                  <a:schemeClr val="tx1"/>
                </a:solidFill>
                <a:effectLst/>
                <a:uLnTx/>
                <a:uFillTx/>
                <a:latin typeface="+mn-lt"/>
                <a:ea typeface="+mn-ea"/>
                <a:cs typeface="+mn-cs"/>
              </a:rPr>
            </a:b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1773330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8706"/>
            <a:ext cx="7945821" cy="1143000"/>
          </a:xfrm>
        </p:spPr>
        <p:txBody>
          <a:bodyPr rtlCol="0">
            <a:noAutofit/>
          </a:bodyPr>
          <a:lstStyle/>
          <a:p>
            <a:pPr fontAlgn="auto">
              <a:spcAft>
                <a:spcPts val="0"/>
              </a:spcAft>
              <a:defRPr/>
            </a:pPr>
            <a:r>
              <a:rPr lang="en-US" sz="2800" dirty="0" smtClean="0"/>
              <a:t>How Can Public Health Agencies Partner with Health Care to Improve the Response to Health Problems?</a:t>
            </a:r>
            <a:endParaRPr lang="en-US" sz="2800" dirty="0"/>
          </a:p>
        </p:txBody>
      </p:sp>
      <p:sp>
        <p:nvSpPr>
          <p:cNvPr id="5" name="Content Placeholder 2"/>
          <p:cNvSpPr txBox="1">
            <a:spLocks/>
          </p:cNvSpPr>
          <p:nvPr/>
        </p:nvSpPr>
        <p:spPr bwMode="auto">
          <a:xfrm>
            <a:off x="457200" y="2789237"/>
            <a:ext cx="8229600" cy="3459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2800" b="0" i="0" u="none" strike="noStrike" kern="1200" cap="none" spc="0" normalizeH="0" baseline="0" noProof="0" dirty="0" smtClean="0">
                <a:ln>
                  <a:noFill/>
                </a:ln>
                <a:solidFill>
                  <a:schemeClr val="tx1"/>
                </a:solidFill>
                <a:effectLst/>
                <a:uLnTx/>
                <a:uFillTx/>
                <a:latin typeface="+mn-lt"/>
                <a:cs typeface="+mn-cs"/>
              </a:rPr>
              <a:t>Community-oriented</a:t>
            </a:r>
            <a:r>
              <a:rPr kumimoji="0" lang="en-US" sz="2800" b="0" i="0" u="none" strike="noStrike" kern="1200" cap="none" spc="0" normalizeH="0" noProof="0" dirty="0" smtClean="0">
                <a:ln>
                  <a:noFill/>
                </a:ln>
                <a:solidFill>
                  <a:schemeClr val="tx1"/>
                </a:solidFill>
                <a:effectLst/>
                <a:uLnTx/>
                <a:uFillTx/>
                <a:latin typeface="+mn-lt"/>
                <a:cs typeface="+mn-cs"/>
              </a:rPr>
              <a:t> primary care (</a:t>
            </a:r>
            <a:r>
              <a:rPr kumimoji="0" lang="en-US" sz="2800" b="0" i="0" u="none" strike="noStrike" kern="1200" cap="none" spc="0" normalizeH="0" noProof="0" dirty="0" smtClean="0">
                <a:ln>
                  <a:noFill/>
                </a:ln>
                <a:solidFill>
                  <a:srgbClr val="002060"/>
                </a:solidFill>
                <a:effectLst/>
                <a:uLnTx/>
                <a:uFillTx/>
                <a:latin typeface="+mn-lt"/>
                <a:cs typeface="+mn-cs"/>
              </a:rPr>
              <a:t>COPC</a:t>
            </a:r>
            <a:r>
              <a:rPr kumimoji="0" lang="en-US" sz="2800" b="0" i="0" u="none" strike="noStrike" kern="1200" cap="none" spc="0" normalizeH="0" noProof="0" dirty="0" smtClean="0">
                <a:ln>
                  <a:noFill/>
                </a:ln>
                <a:solidFill>
                  <a:schemeClr val="tx1"/>
                </a:solidFill>
                <a:effectLst/>
                <a:uLnTx/>
                <a:uFillTx/>
                <a:latin typeface="+mn-lt"/>
                <a:cs typeface="+mn-cs"/>
              </a:rPr>
              <a:t>) model</a:t>
            </a:r>
          </a:p>
          <a:p>
            <a:pPr marL="800100" lvl="1" indent="-342900">
              <a:spcBef>
                <a:spcPct val="20000"/>
              </a:spcBef>
              <a:buFont typeface="Arial" charset="0"/>
              <a:buChar char="•"/>
              <a:defRPr/>
            </a:pPr>
            <a:r>
              <a:rPr lang="en-US" sz="2600" baseline="0" dirty="0" smtClean="0">
                <a:latin typeface="+mn-lt"/>
                <a:cs typeface="+mn-cs"/>
              </a:rPr>
              <a:t>Expand the delivery</a:t>
            </a:r>
            <a:r>
              <a:rPr lang="en-US" sz="2600" dirty="0" smtClean="0">
                <a:latin typeface="+mn-lt"/>
                <a:cs typeface="+mn-cs"/>
              </a:rPr>
              <a:t> of health services from a focus on the individual to also include an additional focus on the needs of communities</a:t>
            </a:r>
            <a:endParaRPr lang="en-US" sz="2600" baseline="0" dirty="0" smtClean="0">
              <a:latin typeface="+mn-lt"/>
              <a:cs typeface="+mn-cs"/>
            </a:endParaRPr>
          </a:p>
          <a:p>
            <a:pPr marL="800100" lvl="1" indent="-342900">
              <a:spcBef>
                <a:spcPct val="20000"/>
              </a:spcBef>
              <a:buFont typeface="Arial" charset="0"/>
              <a:buChar char="•"/>
              <a:defRPr/>
            </a:pPr>
            <a:r>
              <a:rPr lang="en-US" sz="2600" baseline="0" dirty="0" smtClean="0">
                <a:latin typeface="+mn-lt"/>
                <a:cs typeface="+mn-cs"/>
              </a:rPr>
              <a:t>To</a:t>
            </a:r>
            <a:r>
              <a:rPr lang="en-US" sz="2600" dirty="0" smtClean="0">
                <a:latin typeface="+mn-lt"/>
                <a:cs typeface="+mn-cs"/>
              </a:rPr>
              <a:t> connect the common commitments of public health and medicine</a:t>
            </a:r>
            <a:endParaRPr kumimoji="0" lang="en-US" sz="2600" b="0" i="0" u="none" strike="noStrike" kern="1200" cap="none" spc="0" normalizeH="0" baseline="0" noProof="0" dirty="0" smtClean="0">
              <a:ln>
                <a:noFill/>
              </a:ln>
              <a:solidFill>
                <a:schemeClr val="tx1"/>
              </a:solidFill>
              <a:effectLst/>
              <a:uLnTx/>
              <a:uFillTx/>
              <a:latin typeface="+mn-lt"/>
              <a:cs typeface="+mn-cs"/>
            </a:endParaRPr>
          </a:p>
        </p:txBody>
      </p:sp>
    </p:spTree>
    <p:extLst>
      <p:ext uri="{BB962C8B-B14F-4D97-AF65-F5344CB8AC3E}">
        <p14:creationId xmlns:p14="http://schemas.microsoft.com/office/powerpoint/2010/main" val="32287578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4294967295"/>
          </p:nvPr>
        </p:nvSpPr>
        <p:spPr>
          <a:xfrm>
            <a:off x="457200" y="1600200"/>
            <a:ext cx="8229600" cy="4525963"/>
          </a:xfrm>
          <a:prstGeom prst="rect">
            <a:avLst/>
          </a:prstGeom>
        </p:spPr>
        <p:txBody>
          <a:bodyPr/>
          <a:lstStyle/>
          <a:p>
            <a:pPr marL="514350" indent="-514350">
              <a:buFont typeface="+mj-lt"/>
              <a:buAutoNum type="arabicPeriod"/>
            </a:pPr>
            <a:r>
              <a:rPr lang="en-US" sz="2800" dirty="0" smtClean="0">
                <a:solidFill>
                  <a:srgbClr val="002060"/>
                </a:solidFill>
              </a:rPr>
              <a:t>Community definition</a:t>
            </a:r>
          </a:p>
          <a:p>
            <a:pPr marL="914400" lvl="1" indent="-514350"/>
            <a:r>
              <a:rPr lang="en-US" sz="2600" dirty="0" smtClean="0"/>
              <a:t>How is the community defined based on common characteristics, i.e. geography?</a:t>
            </a:r>
          </a:p>
          <a:p>
            <a:pPr marL="514350" indent="-514350">
              <a:buFont typeface="+mj-lt"/>
              <a:buAutoNum type="arabicPeriod"/>
            </a:pPr>
            <a:r>
              <a:rPr lang="en-US" sz="2800" dirty="0" smtClean="0">
                <a:solidFill>
                  <a:srgbClr val="002060"/>
                </a:solidFill>
              </a:rPr>
              <a:t>Community characterization</a:t>
            </a:r>
          </a:p>
          <a:p>
            <a:pPr marL="914400" lvl="1" indent="-514350"/>
            <a:r>
              <a:rPr lang="en-US" sz="2600" dirty="0" smtClean="0"/>
              <a:t>What are the demographics and health issues?</a:t>
            </a:r>
          </a:p>
          <a:p>
            <a:pPr marL="514350" indent="-514350">
              <a:buFont typeface="+mj-lt"/>
              <a:buAutoNum type="arabicPeriod"/>
            </a:pPr>
            <a:r>
              <a:rPr lang="en-US" sz="2800" dirty="0" smtClean="0">
                <a:solidFill>
                  <a:srgbClr val="002060"/>
                </a:solidFill>
              </a:rPr>
              <a:t>Prioritization</a:t>
            </a:r>
          </a:p>
          <a:p>
            <a:pPr marL="914400" lvl="1" indent="-514350"/>
            <a:r>
              <a:rPr lang="en-US" sz="2600" dirty="0" smtClean="0"/>
              <a:t>What are the most important health issues? How can they be prioritized based on objective data and perceived need?</a:t>
            </a:r>
          </a:p>
        </p:txBody>
      </p:sp>
      <p:sp>
        <p:nvSpPr>
          <p:cNvPr id="4" name="Title 3"/>
          <p:cNvSpPr>
            <a:spLocks noGrp="1"/>
          </p:cNvSpPr>
          <p:nvPr>
            <p:ph type="title"/>
          </p:nvPr>
        </p:nvSpPr>
        <p:spPr>
          <a:xfrm>
            <a:off x="628412" y="356302"/>
            <a:ext cx="7616953" cy="1979466"/>
          </a:xfrm>
        </p:spPr>
        <p:txBody>
          <a:bodyPr>
            <a:normAutofit/>
          </a:bodyPr>
          <a:lstStyle/>
          <a:p>
            <a:r>
              <a:rPr lang="en-US" sz="2800" dirty="0" smtClean="0"/>
              <a:t>The </a:t>
            </a:r>
            <a:r>
              <a:rPr lang="en-US" sz="2800" dirty="0"/>
              <a:t>Six Sequential Steps of COPC</a:t>
            </a:r>
          </a:p>
        </p:txBody>
      </p:sp>
    </p:spTree>
    <p:extLst>
      <p:ext uri="{BB962C8B-B14F-4D97-AF65-F5344CB8AC3E}">
        <p14:creationId xmlns:p14="http://schemas.microsoft.com/office/powerpoint/2010/main" val="30182735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4294967295"/>
          </p:nvPr>
        </p:nvSpPr>
        <p:spPr>
          <a:xfrm>
            <a:off x="457200" y="1600200"/>
            <a:ext cx="8229600" cy="4525963"/>
          </a:xfrm>
          <a:prstGeom prst="rect">
            <a:avLst/>
          </a:prstGeom>
        </p:spPr>
        <p:txBody>
          <a:bodyPr/>
          <a:lstStyle/>
          <a:p>
            <a:pPr marL="514350" indent="-514350">
              <a:buFont typeface="+mj-lt"/>
              <a:buAutoNum type="arabicPeriod" startAt="4"/>
            </a:pPr>
            <a:r>
              <a:rPr lang="en-US" sz="2800" dirty="0" smtClean="0">
                <a:solidFill>
                  <a:srgbClr val="002060"/>
                </a:solidFill>
              </a:rPr>
              <a:t>Detailed assessment of the selected health problem</a:t>
            </a:r>
          </a:p>
          <a:p>
            <a:pPr marL="914400" lvl="1" indent="-514350"/>
            <a:r>
              <a:rPr lang="en-US" sz="2600" dirty="0" smtClean="0"/>
              <a:t>What are the most effective interventions for addressing the problem?</a:t>
            </a:r>
          </a:p>
          <a:p>
            <a:pPr marL="514350" indent="-514350">
              <a:buFont typeface="+mj-lt"/>
              <a:buAutoNum type="arabicPeriod" startAt="4"/>
            </a:pPr>
            <a:r>
              <a:rPr lang="en-US" sz="2800" dirty="0" smtClean="0">
                <a:solidFill>
                  <a:srgbClr val="002060"/>
                </a:solidFill>
              </a:rPr>
              <a:t>Intervention</a:t>
            </a:r>
          </a:p>
          <a:p>
            <a:pPr marL="914400" lvl="1" indent="-514350"/>
            <a:r>
              <a:rPr lang="en-US" sz="2600" dirty="0" smtClean="0"/>
              <a:t>What strategies will be used to implement the intervention?</a:t>
            </a:r>
          </a:p>
          <a:p>
            <a:pPr marL="514350" indent="-514350">
              <a:buFont typeface="+mj-lt"/>
              <a:buAutoNum type="arabicPeriod" startAt="4"/>
            </a:pPr>
            <a:r>
              <a:rPr lang="en-US" sz="2800" dirty="0" smtClean="0">
                <a:solidFill>
                  <a:srgbClr val="002060"/>
                </a:solidFill>
              </a:rPr>
              <a:t>Evaluation</a:t>
            </a:r>
          </a:p>
          <a:p>
            <a:pPr marL="914400" lvl="1" indent="-514350"/>
            <a:r>
              <a:rPr lang="en-US" sz="2600" dirty="0" smtClean="0"/>
              <a:t>How can the success be measured?</a:t>
            </a:r>
          </a:p>
        </p:txBody>
      </p:sp>
      <p:sp>
        <p:nvSpPr>
          <p:cNvPr id="6" name="Title 1"/>
          <p:cNvSpPr>
            <a:spLocks noGrp="1"/>
          </p:cNvSpPr>
          <p:nvPr>
            <p:ph type="title"/>
          </p:nvPr>
        </p:nvSpPr>
        <p:spPr>
          <a:xfrm>
            <a:off x="565351" y="331086"/>
            <a:ext cx="7774608" cy="1979466"/>
          </a:xfrm>
        </p:spPr>
        <p:txBody>
          <a:bodyPr>
            <a:normAutofit/>
          </a:bodyPr>
          <a:lstStyle/>
          <a:p>
            <a:r>
              <a:rPr lang="en-US" sz="2800" dirty="0" smtClean="0"/>
              <a:t>The Six Sequential Steps of COPC</a:t>
            </a:r>
          </a:p>
        </p:txBody>
      </p:sp>
    </p:spTree>
    <p:extLst>
      <p:ext uri="{BB962C8B-B14F-4D97-AF65-F5344CB8AC3E}">
        <p14:creationId xmlns:p14="http://schemas.microsoft.com/office/powerpoint/2010/main" val="16319771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709" y="419363"/>
            <a:ext cx="7774607" cy="1979466"/>
          </a:xfrm>
        </p:spPr>
        <p:txBody>
          <a:bodyPr rtlCol="0">
            <a:noAutofit/>
          </a:bodyPr>
          <a:lstStyle/>
          <a:p>
            <a:r>
              <a:rPr lang="en-US" sz="2800" dirty="0" smtClean="0"/>
              <a:t>Community-Based Participatory </a:t>
            </a:r>
            <a:r>
              <a:rPr lang="en-US" sz="2800" dirty="0" smtClean="0">
                <a:solidFill>
                  <a:srgbClr val="0070C0"/>
                </a:solidFill>
              </a:rPr>
              <a:t>Research</a:t>
            </a:r>
            <a:endParaRPr lang="en-US" sz="2800" dirty="0">
              <a:solidFill>
                <a:srgbClr val="0070C0"/>
              </a:solidFill>
            </a:endParaRPr>
          </a:p>
        </p:txBody>
      </p:sp>
      <p:sp>
        <p:nvSpPr>
          <p:cNvPr id="3" name="Content Placeholder 2"/>
          <p:cNvSpPr>
            <a:spLocks noGrp="1"/>
          </p:cNvSpPr>
          <p:nvPr>
            <p:ph idx="4294967295"/>
          </p:nvPr>
        </p:nvSpPr>
        <p:spPr>
          <a:xfrm>
            <a:off x="457200" y="1600200"/>
            <a:ext cx="8229600" cy="4525963"/>
          </a:xfrm>
          <a:prstGeom prst="rect">
            <a:avLst/>
          </a:prstGeom>
        </p:spPr>
        <p:txBody>
          <a:bodyPr/>
          <a:lstStyle/>
          <a:p>
            <a:pPr marL="400050">
              <a:defRPr/>
            </a:pPr>
            <a:r>
              <a:rPr lang="en-US" sz="2800" dirty="0"/>
              <a:t>Community members are involved in all phases of the research process, contributing their expertise while sharing ownership and responsibility</a:t>
            </a:r>
          </a:p>
          <a:p>
            <a:pPr marL="400050">
              <a:defRPr/>
            </a:pPr>
            <a:r>
              <a:rPr lang="en-US" sz="2800" dirty="0"/>
              <a:t>Assist in the building of trust, knowledge, and skills to facilitate the development and implementation of </a:t>
            </a:r>
            <a:r>
              <a:rPr lang="en-US" sz="2800" dirty="0" smtClean="0"/>
              <a:t>interventions</a:t>
            </a:r>
            <a:endParaRPr lang="en-US" sz="2800" dirty="0"/>
          </a:p>
        </p:txBody>
      </p:sp>
    </p:spTree>
    <p:extLst>
      <p:ext uri="{BB962C8B-B14F-4D97-AF65-F5344CB8AC3E}">
        <p14:creationId xmlns:p14="http://schemas.microsoft.com/office/powerpoint/2010/main" val="39578776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943" y="403597"/>
            <a:ext cx="7459297" cy="1979466"/>
          </a:xfrm>
        </p:spPr>
        <p:txBody>
          <a:bodyPr rtlCol="0">
            <a:noAutofit/>
          </a:bodyPr>
          <a:lstStyle/>
          <a:p>
            <a:pPr marL="342900" lvl="0" indent="-342900">
              <a:spcBef>
                <a:spcPct val="20000"/>
              </a:spcBef>
              <a:defRPr/>
            </a:pPr>
            <a:r>
              <a:rPr lang="en-US" sz="2800" dirty="0" smtClean="0"/>
              <a:t>Community-oriented Public Health (</a:t>
            </a:r>
            <a:r>
              <a:rPr lang="en-US" sz="2800" dirty="0"/>
              <a:t>COPH)</a:t>
            </a:r>
          </a:p>
        </p:txBody>
      </p:sp>
      <p:sp>
        <p:nvSpPr>
          <p:cNvPr id="3" name="Content Placeholder 2"/>
          <p:cNvSpPr>
            <a:spLocks noGrp="1"/>
          </p:cNvSpPr>
          <p:nvPr>
            <p:ph idx="4294967295"/>
          </p:nvPr>
        </p:nvSpPr>
        <p:spPr>
          <a:xfrm>
            <a:off x="457200" y="1600200"/>
            <a:ext cx="8229600" cy="4525963"/>
          </a:xfrm>
          <a:prstGeom prst="rect">
            <a:avLst/>
          </a:prstGeom>
        </p:spPr>
        <p:txBody>
          <a:bodyPr/>
          <a:lstStyle/>
          <a:p>
            <a:pPr marL="400050">
              <a:defRPr/>
            </a:pPr>
            <a:r>
              <a:rPr lang="en-US" sz="2800" dirty="0"/>
              <a:t>Coordinated mobilization of public and private efforts</a:t>
            </a:r>
          </a:p>
          <a:p>
            <a:pPr marL="400050">
              <a:defRPr/>
            </a:pPr>
            <a:r>
              <a:rPr lang="en-US" sz="2800" dirty="0"/>
              <a:t>Healthcare efforts are expanded to take on additional public health roles</a:t>
            </a:r>
          </a:p>
          <a:p>
            <a:pPr marL="400050">
              <a:defRPr/>
            </a:pPr>
            <a:r>
              <a:rPr lang="en-US" sz="2800" dirty="0"/>
              <a:t>Public health efforts are expanded to collaborate with healthcare delivery institutions, as well as other community and governmental efforts</a:t>
            </a:r>
            <a:br>
              <a:rPr lang="en-US" sz="2800" dirty="0"/>
            </a:br>
            <a:endParaRPr lang="en-US" sz="2800" dirty="0"/>
          </a:p>
        </p:txBody>
      </p:sp>
    </p:spTree>
    <p:extLst>
      <p:ext uri="{BB962C8B-B14F-4D97-AF65-F5344CB8AC3E}">
        <p14:creationId xmlns:p14="http://schemas.microsoft.com/office/powerpoint/2010/main" val="40927550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659944" y="1965687"/>
            <a:ext cx="7821904" cy="1062596"/>
          </a:xfrm>
        </p:spPr>
        <p:txBody>
          <a:bodyPr>
            <a:normAutofit/>
          </a:bodyPr>
          <a:lstStyle/>
          <a:p>
            <a:pPr algn="ctr"/>
            <a:r>
              <a:rPr lang="en-US" sz="4400" dirty="0" smtClean="0">
                <a:solidFill>
                  <a:srgbClr val="002060"/>
                </a:solidFill>
              </a:rPr>
              <a:t>end</a:t>
            </a:r>
            <a:endParaRPr lang="en-US" sz="4400" dirty="0">
              <a:solidFill>
                <a:srgbClr val="002060"/>
              </a:solidFill>
            </a:endParaRPr>
          </a:p>
        </p:txBody>
      </p:sp>
      <p:sp>
        <p:nvSpPr>
          <p:cNvPr id="2" name="TextBox 1"/>
          <p:cNvSpPr txBox="1"/>
          <p:nvPr/>
        </p:nvSpPr>
        <p:spPr>
          <a:xfrm>
            <a:off x="630617" y="3326524"/>
            <a:ext cx="7945821" cy="1231106"/>
          </a:xfrm>
          <a:prstGeom prst="rect">
            <a:avLst/>
          </a:prstGeom>
          <a:noFill/>
        </p:spPr>
        <p:txBody>
          <a:bodyPr wrap="square" rtlCol="0">
            <a:spAutoFit/>
          </a:bodyPr>
          <a:lstStyle/>
          <a:p>
            <a:pPr algn="ctr"/>
            <a:r>
              <a:rPr lang="en-US" sz="2800" dirty="0"/>
              <a:t>If you </a:t>
            </a:r>
            <a:r>
              <a:rPr lang="en-US" sz="2800" dirty="0" smtClean="0"/>
              <a:t>have any questions,</a:t>
            </a:r>
          </a:p>
          <a:p>
            <a:pPr algn="ctr"/>
            <a:r>
              <a:rPr lang="en-US" sz="2800" dirty="0" smtClean="0"/>
              <a:t>contact </a:t>
            </a:r>
            <a:r>
              <a:rPr lang="en-US" sz="2800" dirty="0"/>
              <a:t>me </a:t>
            </a:r>
            <a:r>
              <a:rPr lang="en-US" sz="2800" dirty="0" smtClean="0"/>
              <a:t>via Canvas e-mail</a:t>
            </a:r>
            <a:endParaRPr lang="en-US" sz="2400" dirty="0"/>
          </a:p>
          <a:p>
            <a:endParaRPr lang="en-US" dirty="0"/>
          </a:p>
        </p:txBody>
      </p:sp>
    </p:spTree>
    <p:extLst>
      <p:ext uri="{BB962C8B-B14F-4D97-AF65-F5344CB8AC3E}">
        <p14:creationId xmlns:p14="http://schemas.microsoft.com/office/powerpoint/2010/main" val="4233398906"/>
      </p:ext>
    </p:extLst>
  </p:cSld>
  <p:clrMapOvr>
    <a:masterClrMapping/>
  </p:clrMapOvr>
  <p:timing>
    <p:tnLst>
      <p:par>
        <p:cTn id="1" dur="indefinite" restart="never" nodeType="tmRoot"/>
      </p:par>
    </p:tnLst>
  </p:timing>
</p:sld>
</file>

<file path=ppt/theme/theme1.xml><?xml version="1.0" encoding="utf-8"?>
<a:theme xmlns:a="http://schemas.openxmlformats.org/drawingml/2006/main" name="Tradeshow">
  <a:themeElements>
    <a:clrScheme name="Tradeshow">
      <a:dk1>
        <a:srgbClr val="3F3F3F"/>
      </a:dk1>
      <a:lt1>
        <a:srgbClr val="FFFFFF"/>
      </a:lt1>
      <a:dk2>
        <a:srgbClr val="7DAFC3"/>
      </a:dk2>
      <a:lt2>
        <a:srgbClr val="E5E4DF"/>
      </a:lt2>
      <a:accent1>
        <a:srgbClr val="7C959A"/>
      </a:accent1>
      <a:accent2>
        <a:srgbClr val="DB8631"/>
      </a:accent2>
      <a:accent3>
        <a:srgbClr val="E3CC5A"/>
      </a:accent3>
      <a:accent4>
        <a:srgbClr val="ACADA8"/>
      </a:accent4>
      <a:accent5>
        <a:srgbClr val="927C61"/>
      </a:accent5>
      <a:accent6>
        <a:srgbClr val="B3B435"/>
      </a:accent6>
      <a:hlink>
        <a:srgbClr val="0079A4"/>
      </a:hlink>
      <a:folHlink>
        <a:srgbClr val="595959"/>
      </a:folHlink>
    </a:clrScheme>
    <a:fontScheme name="Tradeshow">
      <a:majorFont>
        <a:latin typeface="Arial Black"/>
        <a:ea typeface=""/>
        <a:cs typeface=""/>
        <a:font script="Jpan" typeface="ＭＳ Ｐゴシック"/>
        <a:font script="Hang" typeface="HY견고딕"/>
        <a:font script="Hans" typeface="宋体"/>
        <a:font script="Hant" typeface="新細明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adeshow">
      <a:fillStyleLst>
        <a:solidFill>
          <a:schemeClr val="phClr"/>
        </a:solidFill>
        <a:gradFill rotWithShape="1">
          <a:gsLst>
            <a:gs pos="0">
              <a:schemeClr val="phClr">
                <a:tint val="45000"/>
                <a:satMod val="300000"/>
              </a:schemeClr>
            </a:gs>
            <a:gs pos="35000">
              <a:schemeClr val="phClr">
                <a:tint val="45000"/>
                <a:satMod val="300000"/>
              </a:schemeClr>
            </a:gs>
            <a:gs pos="69000">
              <a:schemeClr val="phClr">
                <a:tint val="45000"/>
                <a:satMod val="350000"/>
              </a:schemeClr>
            </a:gs>
            <a:gs pos="100000">
              <a:schemeClr val="phClr">
                <a:tint val="60000"/>
                <a:satMod val="350000"/>
              </a:schemeClr>
            </a:gs>
          </a:gsLst>
          <a:path path="circle">
            <a:fillToRect l="50000" t="50000" r="100000" b="100000"/>
          </a:path>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9525" cap="rnd" cmpd="sng" algn="ctr">
          <a:solidFill>
            <a:schemeClr val="phClr"/>
          </a:solidFill>
          <a:prstDash val="solid"/>
        </a:ln>
        <a:ln w="38475" cap="flat" cmpd="sng" algn="ctr">
          <a:solidFill>
            <a:schemeClr val="phClr"/>
          </a:solidFill>
          <a:prstDash val="solid"/>
        </a:ln>
        <a:ln w="54850" cap="flat" cmpd="sng" algn="ctr">
          <a:solidFill>
            <a:schemeClr val="phClr"/>
          </a:solidFill>
          <a:prstDash val="solid"/>
        </a:ln>
      </a:lnStyleLst>
      <a:effectStyleLst>
        <a:effectStyle>
          <a:effectLst>
            <a:outerShdw blurRad="50800" dist="25400" dir="5400000" rotWithShape="0">
              <a:srgbClr val="000000">
                <a:alpha val="55000"/>
              </a:srgbClr>
            </a:outerShdw>
          </a:effectLst>
        </a:effectStyle>
        <a:effectStyle>
          <a:effectLst>
            <a:outerShdw blurRad="50800" dist="25400" dir="5400000" rotWithShape="0">
              <a:srgbClr val="000000">
                <a:alpha val="44000"/>
              </a:srgbClr>
            </a:outerShdw>
          </a:effectLst>
        </a:effectStyle>
        <a:effectStyle>
          <a:effectLst>
            <a:outerShdw blurRad="50800" dist="25400" dir="5400000" rotWithShape="0">
              <a:srgbClr val="000000">
                <a:alpha val="55000"/>
              </a:srgbClr>
            </a:outerShdw>
          </a:effectLst>
          <a:scene3d>
            <a:camera prst="orthographicFront">
              <a:rot lat="0" lon="0" rev="0"/>
            </a:camera>
            <a:lightRig rig="brightRoom" dir="tl">
              <a:rot lat="0" lon="0" rev="3600000"/>
            </a:lightRig>
          </a:scene3d>
          <a:sp3d contourW="31750" prstMaterial="flat">
            <a:bevelT w="127000" h="254000" prst="angle"/>
            <a:contourClr>
              <a:schemeClr val="phClr">
                <a:shade val="20000"/>
              </a:schemeClr>
            </a:contourClr>
          </a:sp3d>
        </a:effectStyle>
      </a:effectStyleLst>
      <a:bgFillStyleLst>
        <a:solidFill>
          <a:schemeClr val="phClr"/>
        </a:solidFill>
        <a:gradFill rotWithShape="1">
          <a:gsLst>
            <a:gs pos="20000">
              <a:schemeClr val="phClr">
                <a:tint val="80000"/>
                <a:lumMod val="100000"/>
              </a:schemeClr>
            </a:gs>
            <a:gs pos="100000">
              <a:schemeClr val="phClr">
                <a:tint val="100000"/>
                <a:lumMod val="80000"/>
              </a:schemeClr>
            </a:gs>
          </a:gsLst>
          <a:path path="circle">
            <a:fillToRect l="50000" t="20000" r="100000" b="100000"/>
          </a:path>
        </a:gradFill>
        <a:gradFill rotWithShape="1">
          <a:gsLst>
            <a:gs pos="0">
              <a:schemeClr val="phClr">
                <a:tint val="100000"/>
                <a:lumMod val="100000"/>
              </a:schemeClr>
            </a:gs>
            <a:gs pos="100000">
              <a:schemeClr val="phClr">
                <a:shade val="100000"/>
                <a:lumMod val="60000"/>
              </a:schemeClr>
            </a:gs>
          </a:gsLst>
          <a:path path="circle">
            <a:fillToRect l="50000" t="2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Tradeshow</Template>
  <TotalTime>807</TotalTime>
  <Words>1880</Words>
  <Application>Microsoft Office PowerPoint</Application>
  <PresentationFormat>On-screen Show (4:3)</PresentationFormat>
  <Paragraphs>234</Paragraphs>
  <Slides>44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Arial</vt:lpstr>
      <vt:lpstr>Arial Black</vt:lpstr>
      <vt:lpstr>Calibri</vt:lpstr>
      <vt:lpstr>Candara</vt:lpstr>
      <vt:lpstr>Wingdings</vt:lpstr>
      <vt:lpstr>Tradeshow</vt:lpstr>
      <vt:lpstr>Introduction to Public Health PUBH01101</vt:lpstr>
      <vt:lpstr>NOTE</vt:lpstr>
      <vt:lpstr>Learning Objectives</vt:lpstr>
      <vt:lpstr>Learning Objectives</vt:lpstr>
      <vt:lpstr>Vignette 1</vt:lpstr>
      <vt:lpstr>Vignette 2</vt:lpstr>
      <vt:lpstr>Vignette 3</vt:lpstr>
      <vt:lpstr>Vignette 4</vt:lpstr>
      <vt:lpstr>Vignette 5</vt:lpstr>
      <vt:lpstr>Concepts to consider  (1)</vt:lpstr>
      <vt:lpstr>Concepts to consider (2)</vt:lpstr>
      <vt:lpstr>Video about a Health system All systems are similar, this is the Us Model</vt:lpstr>
      <vt:lpstr>Public Health in America statement goals</vt:lpstr>
      <vt:lpstr>Institute of medicine (iOM) public health services core functions for public health 1988</vt:lpstr>
      <vt:lpstr>IOM public health services Ten Essential Public Health Services 1994</vt:lpstr>
      <vt:lpstr>Ten Essential Public Health Services</vt:lpstr>
      <vt:lpstr>Ten Essential Public Health Services</vt:lpstr>
      <vt:lpstr>Ten Essential Public Health Services</vt:lpstr>
      <vt:lpstr>10 Essential Public Health Services with examples</vt:lpstr>
      <vt:lpstr>10 Essential Public Health Services with examples</vt:lpstr>
      <vt:lpstr>10 Essential Public Health Services with examples</vt:lpstr>
      <vt:lpstr>10 Essential Public Health Services with examples</vt:lpstr>
      <vt:lpstr>10 Essential Public Health Services with examples</vt:lpstr>
      <vt:lpstr>Framework for viewing governmental public health agencies and their complicated connections</vt:lpstr>
      <vt:lpstr>Local Health Department Roles</vt:lpstr>
      <vt:lpstr>State Health Department Roles</vt:lpstr>
      <vt:lpstr>Federal Public Health Agencies Roles</vt:lpstr>
      <vt:lpstr>Key Federal Health Agencies of the DHHS </vt:lpstr>
      <vt:lpstr>Roles of Global Health Organizations and Agencies</vt:lpstr>
      <vt:lpstr>Global Public Health Organizations</vt:lpstr>
      <vt:lpstr>Global Public Health Organizations</vt:lpstr>
      <vt:lpstr>How Public Health Agencies Work Together</vt:lpstr>
      <vt:lpstr>What Other Government Agencies Are Involved in Health Issues?</vt:lpstr>
      <vt:lpstr>What Other Government Agencies  Are Involved in Health Issues?</vt:lpstr>
      <vt:lpstr>What Roles Do Non-Governmental Organizations Play in Public Health?</vt:lpstr>
      <vt:lpstr>What Roles Do Non-Governmental Organizations Play in Public Health?</vt:lpstr>
      <vt:lpstr>What Roles Do Non-Governmental Organizations Play in Public Health?</vt:lpstr>
      <vt:lpstr>How Can Public Health Agencies Partner with Health Care to Improve the Response to Health Problems?</vt:lpstr>
      <vt:lpstr>How Can Public Health Agencies Partner with Health Care to Improve the Response to Health Problems?</vt:lpstr>
      <vt:lpstr>The Six Sequential Steps of COPC</vt:lpstr>
      <vt:lpstr>The Six Sequential Steps of COPC</vt:lpstr>
      <vt:lpstr>Community-Based Participatory Research</vt:lpstr>
      <vt:lpstr>Community-oriented Public Health (COPH)</vt:lpstr>
      <vt:lpstr>end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Professionals &amp; Workforce</dc:title>
  <dc:creator>Dr Beavers</dc:creator>
  <cp:lastModifiedBy>David Beavers</cp:lastModifiedBy>
  <cp:revision>87</cp:revision>
  <dcterms:created xsi:type="dcterms:W3CDTF">2014-01-26T14:22:09Z</dcterms:created>
  <dcterms:modified xsi:type="dcterms:W3CDTF">2017-08-04T11:13:03Z</dcterms:modified>
</cp:coreProperties>
</file>